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256" r:id="rId2"/>
    <p:sldId id="323" r:id="rId3"/>
    <p:sldId id="309" r:id="rId4"/>
    <p:sldId id="310" r:id="rId5"/>
    <p:sldId id="280" r:id="rId6"/>
    <p:sldId id="324" r:id="rId7"/>
    <p:sldId id="326" r:id="rId8"/>
    <p:sldId id="327" r:id="rId9"/>
    <p:sldId id="286" r:id="rId10"/>
    <p:sldId id="329" r:id="rId11"/>
    <p:sldId id="332" r:id="rId12"/>
    <p:sldId id="265" r:id="rId13"/>
    <p:sldId id="305" r:id="rId14"/>
    <p:sldId id="336" r:id="rId15"/>
    <p:sldId id="276" r:id="rId16"/>
    <p:sldId id="295" r:id="rId17"/>
    <p:sldId id="299" r:id="rId18"/>
    <p:sldId id="338" r:id="rId19"/>
    <p:sldId id="339" r:id="rId20"/>
    <p:sldId id="340" r:id="rId21"/>
    <p:sldId id="341" r:id="rId22"/>
    <p:sldId id="342" r:id="rId23"/>
    <p:sldId id="343" r:id="rId24"/>
    <p:sldId id="337" r:id="rId25"/>
    <p:sldId id="344" r:id="rId26"/>
    <p:sldId id="297" r:id="rId27"/>
    <p:sldId id="346" r:id="rId28"/>
    <p:sldId id="274" r:id="rId2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5A49D9"/>
    <a:srgbClr val="1A1256"/>
    <a:srgbClr val="1F1567"/>
    <a:srgbClr val="00CC00"/>
    <a:srgbClr val="FFFF99"/>
    <a:srgbClr val="66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66" autoAdjust="0"/>
  </p:normalViewPr>
  <p:slideViewPr>
    <p:cSldViewPr snapToGrid="0">
      <p:cViewPr varScale="1">
        <p:scale>
          <a:sx n="106" d="100"/>
          <a:sy n="106" d="100"/>
        </p:scale>
        <p:origin x="14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35"/>
    </p:cViewPr>
  </p:sorterViewPr>
  <p:notesViewPr>
    <p:cSldViewPr snapToGrid="0">
      <p:cViewPr varScale="1">
        <p:scale>
          <a:sx n="80" d="100"/>
          <a:sy n="80" d="100"/>
        </p:scale>
        <p:origin x="-1800" y="-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Cliquez pour modifier les styles du texte du masque</a:t>
            </a:r>
          </a:p>
          <a:p>
            <a:pPr lvl="1"/>
            <a:r>
              <a:rPr lang="en-GB" altLang="en-US" noProof="0" smtClean="0"/>
              <a:t>Deuxième niveau</a:t>
            </a:r>
          </a:p>
          <a:p>
            <a:pPr lvl="2"/>
            <a:r>
              <a:rPr lang="en-GB" altLang="en-US" noProof="0" smtClean="0"/>
              <a:t>Troisième niveau</a:t>
            </a:r>
          </a:p>
          <a:p>
            <a:pPr lvl="3"/>
            <a:r>
              <a:rPr lang="en-GB" altLang="en-US" noProof="0" smtClean="0"/>
              <a:t>Quatrième niveau</a:t>
            </a:r>
          </a:p>
          <a:p>
            <a:pPr lvl="4"/>
            <a:r>
              <a:rPr lang="en-GB" altLang="en-US" noProof="0" smtClean="0"/>
              <a:t>Cinquième niveau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D6BC1E-7A33-4D54-9CB2-BDB61390BB90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07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6D2772-E0AE-42E4-BD78-32663ED97772}" type="slidenum">
              <a:rPr lang="en-GB" altLang="en-US" sz="1200">
                <a:latin typeface="Times New Roman" panose="02020603050405020304" pitchFamily="18" charset="0"/>
              </a:rPr>
              <a:pPr/>
              <a:t>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098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636975-C3F6-4802-80BD-02806A99FDC4}" type="slidenum">
              <a:rPr lang="en-GB" altLang="en-US" sz="1200">
                <a:latin typeface="Times New Roman" panose="02020603050405020304" pitchFamily="18" charset="0"/>
              </a:rPr>
              <a:pPr/>
              <a:t>21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1930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CF4112-E6C2-43A7-908A-6BF2FC8D3179}" type="slidenum">
              <a:rPr lang="en-GB" altLang="en-US" sz="1200">
                <a:latin typeface="Times New Roman" panose="02020603050405020304" pitchFamily="18" charset="0"/>
              </a:rPr>
              <a:pPr/>
              <a:t>22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59132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D0A2FC-F844-4981-BA3D-2975E30CCD8C}" type="slidenum">
              <a:rPr lang="en-GB" altLang="en-US" sz="1200">
                <a:latin typeface="Times New Roman" panose="02020603050405020304" pitchFamily="18" charset="0"/>
              </a:rPr>
              <a:pPr/>
              <a:t>23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5466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AA2C47-9D26-460F-B883-D07DD2463B81}" type="slidenum">
              <a:rPr lang="en-GB" altLang="en-US" sz="1200">
                <a:latin typeface="Times New Roman" panose="02020603050405020304" pitchFamily="18" charset="0"/>
              </a:rPr>
              <a:pPr/>
              <a:t>24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99540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9181DE-90CD-44DD-BFE3-DC4CC7F6D86E}" type="slidenum">
              <a:rPr lang="en-GB" altLang="en-US" sz="1200">
                <a:latin typeface="Times New Roman" panose="02020603050405020304" pitchFamily="18" charset="0"/>
              </a:rPr>
              <a:pPr/>
              <a:t>25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2590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9E5EFB-8541-4703-9655-087DF71BFD17}" type="slidenum">
              <a:rPr lang="en-GB" altLang="en-US" sz="1200">
                <a:latin typeface="Times New Roman" panose="02020603050405020304" pitchFamily="18" charset="0"/>
              </a:rPr>
              <a:pPr/>
              <a:t>27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8215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CAC64A-A996-4A8D-B3AB-8CD020057A07}" type="slidenum">
              <a:rPr lang="en-GB" altLang="en-US" sz="1200">
                <a:latin typeface="Times New Roman" panose="02020603050405020304" pitchFamily="18" charset="0"/>
              </a:rPr>
              <a:pPr/>
              <a:t>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3404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01FAF2-F2AB-4B85-AE09-AFF754B216F6}" type="slidenum">
              <a:rPr lang="en-GB" altLang="en-US" sz="1200">
                <a:latin typeface="Times New Roman" panose="02020603050405020304" pitchFamily="18" charset="0"/>
              </a:rPr>
              <a:pPr/>
              <a:t>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110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E8A5C4-5504-4F81-B221-91E68FEEF8B7}" type="slidenum">
              <a:rPr lang="en-GB" altLang="en-US" sz="1200">
                <a:latin typeface="Times New Roman" panose="02020603050405020304" pitchFamily="18" charset="0"/>
              </a:rPr>
              <a:pPr/>
              <a:t>14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2671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831670-42AC-46C2-A72A-FAA491C4BDE0}" type="slidenum">
              <a:rPr lang="en-GB" altLang="en-US" sz="1200">
                <a:latin typeface="Times New Roman" panose="02020603050405020304" pitchFamily="18" charset="0"/>
              </a:rPr>
              <a:pPr/>
              <a:t>16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2922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DB4C03-E71B-49D4-8338-73AE01FDC9C7}" type="slidenum">
              <a:rPr lang="en-GB" altLang="en-US" sz="1200">
                <a:latin typeface="Times New Roman" panose="02020603050405020304" pitchFamily="18" charset="0"/>
              </a:rPr>
              <a:pPr/>
              <a:t>17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58848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4C8AF4-5571-4B29-BD88-B8614D5B8F9B}" type="slidenum">
              <a:rPr lang="en-GB" altLang="en-US" sz="1200">
                <a:latin typeface="Times New Roman" panose="02020603050405020304" pitchFamily="18" charset="0"/>
              </a:rPr>
              <a:pPr/>
              <a:t>18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4351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2863C6-6B76-4B99-98AE-343EDE7E49AD}" type="slidenum">
              <a:rPr lang="en-GB" altLang="en-US" sz="1200">
                <a:latin typeface="Times New Roman" panose="02020603050405020304" pitchFamily="18" charset="0"/>
              </a:rPr>
              <a:pPr/>
              <a:t>19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717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05FFE4-0EEA-4E65-BBF8-B052448795DE}" type="slidenum">
              <a:rPr lang="en-GB" altLang="en-US" sz="1200">
                <a:latin typeface="Times New Roman" panose="02020603050405020304" pitchFamily="18" charset="0"/>
              </a:rPr>
              <a:pPr/>
              <a:t>20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3742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93B13-2A38-4489-913B-2132E5519F7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7596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96B59-6C8D-4C15-B521-7553887AAAE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5547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C422E-1CC9-4F32-A831-53D6AA5C861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2638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AF7C-8B5C-4C5A-AA10-7D990F3D55D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1447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1281-3C04-4BD0-8E76-E925F67F8DD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1912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F3A7B-0073-439A-A87B-35CCC7753B1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6377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BFFBE-CD06-4505-8C40-52886180CF5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6287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D10A7-FBA5-4085-AAE9-2655FEB31E4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637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88A1-8C3D-4871-9BAD-0D85723F73B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6607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C6F5E-0C7F-40A9-8FF1-AD0F91B31AC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0278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ABFE-D28C-456D-A37E-A5F8C93D973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7186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18E3593-CEDF-475B-A688-EA5B8FF7F0A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Document_Microsoft_Word_97_-_20031.doc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52.emf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11" Type="http://schemas.openxmlformats.org/officeDocument/2006/relationships/image" Target="../media/image56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file:///C:\jyb_Publications\wscg2004\green.avi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jyb_Publications\wscg2004\objcontrol.av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CameraPicsum\jyb_publications\2004\wscg2004\timelineIdu.avi" TargetMode="External"/><Relationship Id="rId1" Type="http://schemas.microsoft.com/office/2007/relationships/media" Target="file:///C:\CameraPicsum\jyb_publications\2004\wscg2004\timelineIdu.av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 rot="-5400000">
            <a:off x="-711994" y="4423569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Introduction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1127125" y="322263"/>
            <a:ext cx="7953375" cy="608012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865313" y="247650"/>
            <a:ext cx="714851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>
                <a:solidFill>
                  <a:schemeClr val="bg1"/>
                </a:solidFill>
              </a:rPr>
              <a:t>Online 2D/3D graphic interfaces using XML “repurposable” heritage contents</a:t>
            </a:r>
            <a:r>
              <a:rPr lang="en-GB" altLang="en-US" sz="2400">
                <a:latin typeface="Times New Roman" panose="02020603050405020304" pitchFamily="18" charset="0"/>
              </a:rPr>
              <a:t> </a:t>
            </a:r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 sz="1200">
                <a:solidFill>
                  <a:schemeClr val="bg1"/>
                </a:solidFill>
              </a:rPr>
              <a:t>J.Y</a:t>
            </a:r>
            <a:r>
              <a:rPr lang="pl-PL" altLang="en-US" sz="1200">
                <a:solidFill>
                  <a:schemeClr val="bg1"/>
                </a:solidFill>
              </a:rPr>
              <a:t>.</a:t>
            </a:r>
            <a:r>
              <a:rPr lang="en-GB" altLang="en-US" sz="1200">
                <a:solidFill>
                  <a:schemeClr val="bg1"/>
                </a:solidFill>
              </a:rPr>
              <a:t> Blaise, I. Dudek, A. Durand, P. Bénistant </a:t>
            </a:r>
          </a:p>
        </p:txBody>
      </p:sp>
      <p:graphicFrame>
        <p:nvGraphicFramePr>
          <p:cNvPr id="3081" name="Object 15"/>
          <p:cNvGraphicFramePr>
            <a:graphicFrameLocks noChangeAspect="1"/>
          </p:cNvGraphicFramePr>
          <p:nvPr/>
        </p:nvGraphicFramePr>
        <p:xfrm>
          <a:off x="7172325" y="1666875"/>
          <a:ext cx="1571625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ocument" r:id="rId5" imgW="2534412" imgH="2540508" progId="Word.Document.8">
                  <p:embed/>
                </p:oleObj>
              </mc:Choice>
              <mc:Fallback>
                <p:oleObj name="Document" r:id="rId5" imgW="2534412" imgH="2540508" progId="Word.Document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2325" y="1666875"/>
                        <a:ext cx="1571625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16"/>
          <p:cNvSpPr txBox="1">
            <a:spLocks noChangeArrowheads="1"/>
          </p:cNvSpPr>
          <p:nvPr/>
        </p:nvSpPr>
        <p:spPr bwMode="auto">
          <a:xfrm>
            <a:off x="1273175" y="1781175"/>
            <a:ext cx="58435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r"/>
            <a:r>
              <a:rPr lang="fr-FR" altLang="en-US" sz="1400" b="1">
                <a:solidFill>
                  <a:schemeClr val="bg1"/>
                </a:solidFill>
              </a:rPr>
              <a:t>ARKIW - PICS 1150 CNRS/KBN*</a:t>
            </a:r>
          </a:p>
          <a:p>
            <a:pPr algn="r"/>
            <a:r>
              <a:rPr lang="fr-FR" altLang="en-US" sz="1000">
                <a:solidFill>
                  <a:schemeClr val="bg1"/>
                </a:solidFill>
              </a:rPr>
              <a:t>(*Centre National de la Recherche Scientifique / Komitet Bada</a:t>
            </a:r>
            <a:r>
              <a:rPr lang="pl-PL" altLang="en-US" sz="1000">
                <a:solidFill>
                  <a:schemeClr val="bg1"/>
                </a:solidFill>
              </a:rPr>
              <a:t>ń</a:t>
            </a:r>
            <a:r>
              <a:rPr lang="fr-FR" altLang="en-US" sz="1000">
                <a:solidFill>
                  <a:schemeClr val="bg1"/>
                </a:solidFill>
              </a:rPr>
              <a:t> Naukowych)</a:t>
            </a:r>
            <a:endParaRPr lang="fr-FR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r"/>
            <a:endParaRPr lang="fr-FR" altLang="en-US" sz="1400" b="1">
              <a:solidFill>
                <a:schemeClr val="bg1"/>
              </a:solidFill>
            </a:endParaRPr>
          </a:p>
          <a:p>
            <a:pPr algn="r"/>
            <a:endParaRPr lang="en-GB" altLang="en-US" sz="1000" b="1">
              <a:solidFill>
                <a:schemeClr val="bg1"/>
              </a:solidFill>
            </a:endParaRPr>
          </a:p>
          <a:p>
            <a:pPr algn="r"/>
            <a:r>
              <a:rPr lang="en-GB" altLang="en-US" sz="1000" b="1">
                <a:solidFill>
                  <a:schemeClr val="bg1"/>
                </a:solidFill>
              </a:rPr>
              <a:t>UMR  CNRS/MCC  694  MAP / Institut HAIKZ WA PK</a:t>
            </a:r>
            <a:endParaRPr lang="fr-FR" altLang="en-US" sz="1400" b="1">
              <a:solidFill>
                <a:schemeClr val="bg1"/>
              </a:solidFill>
            </a:endParaRPr>
          </a:p>
          <a:p>
            <a:pPr algn="r"/>
            <a:endParaRPr lang="fr-FR" altLang="en-US" sz="1400" b="1">
              <a:solidFill>
                <a:schemeClr val="bg1"/>
              </a:solidFill>
            </a:endParaRPr>
          </a:p>
        </p:txBody>
      </p:sp>
      <p:pic>
        <p:nvPicPr>
          <p:cNvPr id="308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4181475"/>
            <a:ext cx="15859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8"/>
          <p:cNvSpPr txBox="1">
            <a:spLocks noChangeArrowheads="1"/>
          </p:cNvSpPr>
          <p:nvPr/>
        </p:nvSpPr>
        <p:spPr bwMode="auto">
          <a:xfrm>
            <a:off x="1227138" y="4284663"/>
            <a:ext cx="58435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r"/>
            <a:r>
              <a:rPr lang="fr-FR" altLang="en-US" sz="1400" b="1">
                <a:solidFill>
                  <a:schemeClr val="bg1"/>
                </a:solidFill>
              </a:rPr>
              <a:t>APN / ATIP - SHS*</a:t>
            </a:r>
          </a:p>
          <a:p>
            <a:pPr algn="r"/>
            <a:r>
              <a:rPr lang="fr-FR" altLang="en-US" sz="1000">
                <a:solidFill>
                  <a:schemeClr val="bg1"/>
                </a:solidFill>
              </a:rPr>
              <a:t>(*Centre National de la Recherche Scientifique, Département Sciences de l ’Homme et de la Société)</a:t>
            </a:r>
            <a:endParaRPr lang="fr-FR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r"/>
            <a:endParaRPr lang="fr-FR" altLang="en-US" sz="1400" b="1">
              <a:solidFill>
                <a:schemeClr val="bg1"/>
              </a:solidFill>
            </a:endParaRPr>
          </a:p>
          <a:p>
            <a:pPr algn="r"/>
            <a:endParaRPr lang="en-GB" altLang="en-US" sz="1000" b="1">
              <a:solidFill>
                <a:schemeClr val="bg1"/>
              </a:solidFill>
            </a:endParaRPr>
          </a:p>
          <a:p>
            <a:pPr algn="r"/>
            <a:r>
              <a:rPr lang="en-GB" altLang="en-US" sz="1000" b="1">
                <a:solidFill>
                  <a:schemeClr val="bg1"/>
                </a:solidFill>
              </a:rPr>
              <a:t>UMR  CNRS/MCC  694  MAP</a:t>
            </a:r>
            <a:endParaRPr lang="fr-FR" altLang="en-US" sz="1400" b="1">
              <a:solidFill>
                <a:schemeClr val="bg1"/>
              </a:solidFill>
            </a:endParaRPr>
          </a:p>
          <a:p>
            <a:pPr algn="r"/>
            <a:endParaRPr lang="fr-FR" altLang="en-US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45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105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5364" name="Rectangle 1044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5365" name="Rectangle 1047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5366" name="Rectangle 1048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5367" name="Rectangle 1050"/>
          <p:cNvSpPr>
            <a:spLocks noChangeArrowheads="1"/>
          </p:cNvSpPr>
          <p:nvPr/>
        </p:nvSpPr>
        <p:spPr bwMode="auto">
          <a:xfrm>
            <a:off x="4332288" y="417513"/>
            <a:ext cx="4570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Information system for architectural conservation</a:t>
            </a:r>
          </a:p>
        </p:txBody>
      </p:sp>
      <p:pic>
        <p:nvPicPr>
          <p:cNvPr id="15368" name="Picture 1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958975"/>
            <a:ext cx="3757612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9" name="Rectangle 1055"/>
          <p:cNvSpPr>
            <a:spLocks noChangeArrowheads="1"/>
          </p:cNvSpPr>
          <p:nvPr/>
        </p:nvSpPr>
        <p:spPr bwMode="auto">
          <a:xfrm rot="-5400000">
            <a:off x="-2204243" y="2926556"/>
            <a:ext cx="556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Initial statement and hypothesis</a:t>
            </a:r>
          </a:p>
        </p:txBody>
      </p:sp>
      <p:sp>
        <p:nvSpPr>
          <p:cNvPr id="79904" name="Text Box 1056"/>
          <p:cNvSpPr txBox="1">
            <a:spLocks noChangeArrowheads="1"/>
          </p:cNvSpPr>
          <p:nvPr/>
        </p:nvSpPr>
        <p:spPr bwMode="auto">
          <a:xfrm>
            <a:off x="5014913" y="2159000"/>
            <a:ext cx="3635375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endParaRPr lang="en-GB" altLang="en-US" sz="1400">
              <a:solidFill>
                <a:srgbClr val="FFFF99"/>
              </a:solidFill>
            </a:endParaRPr>
          </a:p>
          <a:p>
            <a:pPr lvl="1" algn="just">
              <a:buFontTx/>
              <a:buChar char="•"/>
            </a:pPr>
            <a:r>
              <a:rPr lang="en-GB" altLang="en-US" sz="1400">
                <a:solidFill>
                  <a:srgbClr val="FFFF99"/>
                </a:solidFill>
              </a:rPr>
              <a:t> </a:t>
            </a:r>
            <a:r>
              <a:rPr lang="en-GB" altLang="en-US" sz="1400">
                <a:solidFill>
                  <a:schemeClr val="bg1"/>
                </a:solidFill>
              </a:rPr>
              <a:t>theoretical model,</a:t>
            </a:r>
          </a:p>
          <a:p>
            <a:pPr lvl="1" algn="just"/>
            <a:endParaRPr lang="en-GB" altLang="en-US" sz="1400">
              <a:solidFill>
                <a:schemeClr val="bg1"/>
              </a:solidFill>
            </a:endParaRPr>
          </a:p>
          <a:p>
            <a:pPr lvl="1" algn="just">
              <a:buFontTx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data analysis</a:t>
            </a:r>
          </a:p>
          <a:p>
            <a:pPr lvl="1" algn="just"/>
            <a:r>
              <a:rPr lang="en-GB" altLang="en-US" sz="1000">
                <a:solidFill>
                  <a:schemeClr val="bg1"/>
                </a:solidFill>
              </a:rPr>
              <a:t>                         (information on the data content) </a:t>
            </a:r>
          </a:p>
          <a:p>
            <a:pPr lvl="1" algn="just"/>
            <a:endParaRPr lang="en-GB" altLang="en-US" sz="1000">
              <a:solidFill>
                <a:schemeClr val="bg1"/>
              </a:solidFill>
            </a:endParaRPr>
          </a:p>
          <a:p>
            <a:pPr lvl="1" algn="just">
              <a:buFontTx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data description</a:t>
            </a:r>
          </a:p>
          <a:p>
            <a:pPr lvl="1" algn="just"/>
            <a:r>
              <a:rPr lang="en-GB" altLang="en-US" sz="1000">
                <a:solidFill>
                  <a:schemeClr val="bg1"/>
                </a:solidFill>
              </a:rPr>
              <a:t>                            (author, localisation ,etc..)</a:t>
            </a:r>
          </a:p>
          <a:p>
            <a:pPr lvl="1" algn="just"/>
            <a:endParaRPr lang="en-GB" altLang="en-US" sz="1000">
              <a:solidFill>
                <a:schemeClr val="bg1"/>
              </a:solidFill>
            </a:endParaRPr>
          </a:p>
          <a:p>
            <a:pPr lvl="1" algn="just">
              <a:buFontTx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dynamic representations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57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6391" name="Rectangle 58"/>
          <p:cNvSpPr>
            <a:spLocks noChangeArrowheads="1"/>
          </p:cNvSpPr>
          <p:nvPr/>
        </p:nvSpPr>
        <p:spPr bwMode="auto">
          <a:xfrm rot="-5400000">
            <a:off x="-1581944" y="3547269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Interpretative  visualisation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16392" name="Rectangle 61"/>
          <p:cNvSpPr>
            <a:spLocks noChangeArrowheads="1"/>
          </p:cNvSpPr>
          <p:nvPr/>
        </p:nvSpPr>
        <p:spPr bwMode="auto">
          <a:xfrm>
            <a:off x="1289050" y="398463"/>
            <a:ext cx="7613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fr-FR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Interpretative visualisation</a:t>
            </a:r>
          </a:p>
        </p:txBody>
      </p:sp>
      <p:sp>
        <p:nvSpPr>
          <p:cNvPr id="16393" name="Text Box 62"/>
          <p:cNvSpPr txBox="1">
            <a:spLocks noChangeArrowheads="1"/>
          </p:cNvSpPr>
          <p:nvPr/>
        </p:nvSpPr>
        <p:spPr bwMode="auto">
          <a:xfrm>
            <a:off x="1136650" y="1103313"/>
            <a:ext cx="7859713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</a:rPr>
              <a:t>symbolic</a:t>
            </a:r>
            <a:r>
              <a:rPr lang="pl-PL" altLang="en-US">
                <a:solidFill>
                  <a:schemeClr val="bg1"/>
                </a:solidFill>
              </a:rPr>
              <a:t> </a:t>
            </a:r>
            <a:r>
              <a:rPr lang="en-GB" altLang="en-US">
                <a:solidFill>
                  <a:schemeClr val="bg1"/>
                </a:solidFill>
              </a:rPr>
              <a:t>representation</a:t>
            </a:r>
            <a:endParaRPr lang="pl-PL" altLang="en-US">
              <a:solidFill>
                <a:srgbClr val="FFFF99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pl-PL" altLang="en-US" sz="1200">
                <a:solidFill>
                  <a:schemeClr val="bg1"/>
                </a:solidFill>
              </a:rPr>
              <a:t>(</a:t>
            </a:r>
            <a:r>
              <a:rPr lang="en-GB" altLang="en-US" sz="1200">
                <a:solidFill>
                  <a:schemeClr val="bg1"/>
                </a:solidFill>
              </a:rPr>
              <a:t>we show only what is essential in a particular context)</a:t>
            </a:r>
            <a:endParaRPr lang="en-GB" altLang="en-US" sz="1200">
              <a:solidFill>
                <a:srgbClr val="FFFF99"/>
              </a:solidFill>
            </a:endParaRPr>
          </a:p>
        </p:txBody>
      </p:sp>
      <p:pic>
        <p:nvPicPr>
          <p:cNvPr id="16394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393825"/>
            <a:ext cx="192563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537075"/>
            <a:ext cx="21891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65" descr="D:\cameraPicsum\idu_Projects\posterArkiw\vs13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2135188"/>
            <a:ext cx="227488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66" descr="D:\cameraPicsum\idu_Projects\posterArkiw\vs14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282950"/>
            <a:ext cx="228282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68" descr="D:\cameraPicsum\idu_Projects\posterArkiw\vs15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429125"/>
            <a:ext cx="22907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69" descr="D:\cameraPicsum\idu_Projects\posterArkiw\vs16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5578475"/>
            <a:ext cx="229076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4489450"/>
            <a:ext cx="1590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1" name="Line 71"/>
          <p:cNvSpPr>
            <a:spLocks noChangeShapeType="1"/>
          </p:cNvSpPr>
          <p:nvPr/>
        </p:nvSpPr>
        <p:spPr bwMode="auto">
          <a:xfrm>
            <a:off x="6294438" y="2163763"/>
            <a:ext cx="0" cy="444976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2" name="Text Box 72"/>
          <p:cNvSpPr txBox="1">
            <a:spLocks noChangeArrowheads="1"/>
          </p:cNvSpPr>
          <p:nvPr/>
        </p:nvSpPr>
        <p:spPr bwMode="auto">
          <a:xfrm>
            <a:off x="6172200" y="181768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sz="1800" i="1">
                <a:solidFill>
                  <a:srgbClr val="CC0000"/>
                </a:solidFill>
              </a:rPr>
              <a:t>t</a:t>
            </a:r>
            <a:endParaRPr lang="fr-FR" altLang="en-US"/>
          </a:p>
        </p:txBody>
      </p:sp>
      <p:sp>
        <p:nvSpPr>
          <p:cNvPr id="16403" name="Line 73"/>
          <p:cNvSpPr>
            <a:spLocks noChangeShapeType="1"/>
          </p:cNvSpPr>
          <p:nvPr/>
        </p:nvSpPr>
        <p:spPr bwMode="auto">
          <a:xfrm>
            <a:off x="3511550" y="2573338"/>
            <a:ext cx="2630488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6404" name="AutoShape 74"/>
          <p:cNvCxnSpPr>
            <a:cxnSpLocks noChangeShapeType="1"/>
          </p:cNvCxnSpPr>
          <p:nvPr/>
        </p:nvCxnSpPr>
        <p:spPr bwMode="auto">
          <a:xfrm>
            <a:off x="3511550" y="2693988"/>
            <a:ext cx="1230313" cy="1692275"/>
          </a:xfrm>
          <a:prstGeom prst="bentConnector2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5" name="AutoShape 75"/>
          <p:cNvCxnSpPr>
            <a:cxnSpLocks noChangeShapeType="1"/>
          </p:cNvCxnSpPr>
          <p:nvPr/>
        </p:nvCxnSpPr>
        <p:spPr bwMode="auto">
          <a:xfrm rot="10800000" flipV="1">
            <a:off x="1347788" y="2797175"/>
            <a:ext cx="17462" cy="2835275"/>
          </a:xfrm>
          <a:prstGeom prst="bentConnector3">
            <a:avLst>
              <a:gd name="adj1" fmla="val 1409093"/>
            </a:avLst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7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6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1129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543300"/>
            <a:ext cx="2884488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/>
          <a:stretch>
            <a:fillRect/>
          </a:stretch>
        </p:blipFill>
        <p:spPr bwMode="auto">
          <a:xfrm>
            <a:off x="1490663" y="1254125"/>
            <a:ext cx="2871787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255713"/>
            <a:ext cx="2870200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7239000" y="406400"/>
            <a:ext cx="166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Data uncertainty</a:t>
            </a:r>
          </a:p>
        </p:txBody>
      </p:sp>
      <p:sp>
        <p:nvSpPr>
          <p:cNvPr id="17417" name="Rectangle 31"/>
          <p:cNvSpPr>
            <a:spLocks noChangeArrowheads="1"/>
          </p:cNvSpPr>
          <p:nvPr/>
        </p:nvSpPr>
        <p:spPr bwMode="auto">
          <a:xfrm>
            <a:off x="4581525" y="900113"/>
            <a:ext cx="4348163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108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endParaRPr lang="en-GB" altLang="en-US" sz="1400">
              <a:solidFill>
                <a:srgbClr val="FFFF99"/>
              </a:solidFill>
            </a:endParaRPr>
          </a:p>
          <a:p>
            <a:pPr algn="r"/>
            <a:r>
              <a:rPr lang="pl-PL" altLang="en-US">
                <a:solidFill>
                  <a:srgbClr val="FFFFCC"/>
                </a:solidFill>
              </a:rPr>
              <a:t>semantic graphic codes</a:t>
            </a:r>
          </a:p>
          <a:p>
            <a:pPr algn="r"/>
            <a:r>
              <a:rPr lang="pl-PL" altLang="en-US" sz="1200">
                <a:solidFill>
                  <a:srgbClr val="FFFFCC"/>
                </a:solidFill>
              </a:rPr>
              <a:t>	</a:t>
            </a:r>
            <a:r>
              <a:rPr lang="en-GB" altLang="en-US" sz="1200">
                <a:solidFill>
                  <a:srgbClr val="FFFFCC"/>
                </a:solidFill>
              </a:rPr>
              <a:t>(underline inconsistency in the documentation or its analysis)</a:t>
            </a:r>
            <a:r>
              <a:rPr lang="pl-PL" altLang="en-US">
                <a:solidFill>
                  <a:srgbClr val="FFFFCC"/>
                </a:solidFill>
              </a:rPr>
              <a:t> </a:t>
            </a:r>
          </a:p>
          <a:p>
            <a:pPr algn="r"/>
            <a:endParaRPr lang="en-GB" altLang="en-US" sz="1400">
              <a:solidFill>
                <a:srgbClr val="FFFF99"/>
              </a:solidFill>
            </a:endParaRPr>
          </a:p>
          <a:p>
            <a:pPr algn="r"/>
            <a:endParaRPr lang="en-GB" altLang="en-US" sz="1400">
              <a:solidFill>
                <a:srgbClr val="FFFF99"/>
              </a:solidFill>
            </a:endParaRPr>
          </a:p>
          <a:p>
            <a:pPr algn="r"/>
            <a:endParaRPr lang="en-GB" altLang="en-US" sz="1400">
              <a:solidFill>
                <a:srgbClr val="FFFF99"/>
              </a:solidFill>
            </a:endParaRPr>
          </a:p>
          <a:p>
            <a:pPr algn="r"/>
            <a:endParaRPr lang="en-GB" altLang="en-US" sz="1400">
              <a:solidFill>
                <a:srgbClr val="FFFF99"/>
              </a:solidFill>
            </a:endParaRPr>
          </a:p>
          <a:p>
            <a:pPr algn="r"/>
            <a:r>
              <a:rPr lang="en-GB" altLang="en-US" sz="1400">
                <a:solidFill>
                  <a:srgbClr val="FFFFCC"/>
                </a:solidFill>
              </a:rPr>
              <a:t>Edifices that we study have been widely</a:t>
            </a:r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 transformed throughout the centuries if they have not been totally destroyed.</a:t>
            </a:r>
          </a:p>
          <a:p>
            <a:pPr algn="r"/>
            <a:endParaRPr lang="en-GB" altLang="en-US" sz="1400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algn="r"/>
            <a:r>
              <a:rPr lang="en-GB" altLang="en-US" sz="1200">
                <a:solidFill>
                  <a:srgbClr val="FFFFCC"/>
                </a:solidFill>
                <a:latin typeface="Tahoma" panose="020B0604030504040204" pitchFamily="34" charset="0"/>
              </a:rPr>
              <a:t>- Visualise shapes that in all cases are hypothetical</a:t>
            </a:r>
          </a:p>
          <a:p>
            <a:pPr algn="r"/>
            <a:endParaRPr lang="en-GB" altLang="en-US" sz="1200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lvl="1" algn="r"/>
            <a:r>
              <a:rPr lang="en-GB" altLang="en-US" sz="1200">
                <a:solidFill>
                  <a:srgbClr val="FFFFCC"/>
                </a:solidFill>
                <a:latin typeface="Tahoma" panose="020B0604030504040204" pitchFamily="34" charset="0"/>
              </a:rPr>
              <a:t>- Propose visual markings of the object represented</a:t>
            </a:r>
          </a:p>
          <a:p>
            <a:pPr lvl="1" algn="r"/>
            <a:r>
              <a:rPr lang="en-GB" altLang="en-US" sz="1200">
                <a:solidFill>
                  <a:srgbClr val="FFFFCC"/>
                </a:solidFill>
                <a:latin typeface="Tahoma" panose="020B0604030504040204" pitchFamily="34" charset="0"/>
              </a:rPr>
              <a:t>  in a 3D scene that correspond to the hypothesis’ </a:t>
            </a:r>
          </a:p>
          <a:p>
            <a:pPr lvl="1" algn="r"/>
            <a:r>
              <a:rPr lang="en-GB" altLang="en-US" sz="1200">
                <a:solidFill>
                  <a:srgbClr val="FFFFCC"/>
                </a:solidFill>
                <a:latin typeface="Tahoma" panose="020B0604030504040204" pitchFamily="34" charset="0"/>
              </a:rPr>
              <a:t>  evaluation.</a:t>
            </a:r>
          </a:p>
        </p:txBody>
      </p:sp>
      <p:sp>
        <p:nvSpPr>
          <p:cNvPr id="17418" name="Rectangle 39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7419" name="Rectangle 40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pic>
        <p:nvPicPr>
          <p:cNvPr id="17420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5825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3913188"/>
            <a:ext cx="288448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25" name="Group 61"/>
          <p:cNvGrpSpPr>
            <a:grpSpLocks/>
          </p:cNvGrpSpPr>
          <p:nvPr/>
        </p:nvGrpSpPr>
        <p:grpSpPr bwMode="auto">
          <a:xfrm>
            <a:off x="1550988" y="1273175"/>
            <a:ext cx="2740025" cy="1744663"/>
            <a:chOff x="977" y="802"/>
            <a:chExt cx="1726" cy="1099"/>
          </a:xfrm>
        </p:grpSpPr>
        <p:sp>
          <p:nvSpPr>
            <p:cNvPr id="17431" name="Line 51"/>
            <p:cNvSpPr>
              <a:spLocks noChangeShapeType="1"/>
            </p:cNvSpPr>
            <p:nvPr/>
          </p:nvSpPr>
          <p:spPr bwMode="auto">
            <a:xfrm>
              <a:off x="977" y="823"/>
              <a:ext cx="972" cy="107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32" name="Line 52"/>
            <p:cNvSpPr>
              <a:spLocks noChangeShapeType="1"/>
            </p:cNvSpPr>
            <p:nvPr/>
          </p:nvSpPr>
          <p:spPr bwMode="auto">
            <a:xfrm flipH="1">
              <a:off x="2209" y="807"/>
              <a:ext cx="494" cy="108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33" name="Line 53"/>
            <p:cNvSpPr>
              <a:spLocks noChangeShapeType="1"/>
            </p:cNvSpPr>
            <p:nvPr/>
          </p:nvSpPr>
          <p:spPr bwMode="auto">
            <a:xfrm>
              <a:off x="1635" y="802"/>
              <a:ext cx="420" cy="1099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326" name="Group 62"/>
          <p:cNvGrpSpPr>
            <a:grpSpLocks/>
          </p:cNvGrpSpPr>
          <p:nvPr/>
        </p:nvGrpSpPr>
        <p:grpSpPr bwMode="auto">
          <a:xfrm>
            <a:off x="1938338" y="4011613"/>
            <a:ext cx="2116137" cy="1365250"/>
            <a:chOff x="1221" y="2527"/>
            <a:chExt cx="1333" cy="860"/>
          </a:xfrm>
        </p:grpSpPr>
        <p:sp>
          <p:nvSpPr>
            <p:cNvPr id="17428" name="Line 54"/>
            <p:cNvSpPr>
              <a:spLocks noChangeShapeType="1"/>
            </p:cNvSpPr>
            <p:nvPr/>
          </p:nvSpPr>
          <p:spPr bwMode="auto">
            <a:xfrm>
              <a:off x="1221" y="2538"/>
              <a:ext cx="271" cy="525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29" name="Line 55"/>
            <p:cNvSpPr>
              <a:spLocks noChangeShapeType="1"/>
            </p:cNvSpPr>
            <p:nvPr/>
          </p:nvSpPr>
          <p:spPr bwMode="auto">
            <a:xfrm>
              <a:off x="1837" y="2554"/>
              <a:ext cx="149" cy="833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30" name="Line 56"/>
            <p:cNvSpPr>
              <a:spLocks noChangeShapeType="1"/>
            </p:cNvSpPr>
            <p:nvPr/>
          </p:nvSpPr>
          <p:spPr bwMode="auto">
            <a:xfrm flipH="1">
              <a:off x="2342" y="2527"/>
              <a:ext cx="212" cy="59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327" name="Group 63"/>
          <p:cNvGrpSpPr>
            <a:grpSpLocks/>
          </p:cNvGrpSpPr>
          <p:nvPr/>
        </p:nvGrpSpPr>
        <p:grpSpPr bwMode="auto">
          <a:xfrm>
            <a:off x="2343150" y="5360988"/>
            <a:ext cx="1423988" cy="7937"/>
            <a:chOff x="1476" y="3377"/>
            <a:chExt cx="897" cy="5"/>
          </a:xfrm>
        </p:grpSpPr>
        <p:sp>
          <p:nvSpPr>
            <p:cNvPr id="17426" name="Line 59"/>
            <p:cNvSpPr>
              <a:spLocks noChangeShapeType="1"/>
            </p:cNvSpPr>
            <p:nvPr/>
          </p:nvSpPr>
          <p:spPr bwMode="auto">
            <a:xfrm flipH="1" flipV="1">
              <a:off x="1476" y="3377"/>
              <a:ext cx="483" cy="5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27" name="Line 60"/>
            <p:cNvSpPr>
              <a:spLocks noChangeShapeType="1"/>
            </p:cNvSpPr>
            <p:nvPr/>
          </p:nvSpPr>
          <p:spPr bwMode="auto">
            <a:xfrm>
              <a:off x="2028" y="3377"/>
              <a:ext cx="345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7425" name="Rectangle 65"/>
          <p:cNvSpPr>
            <a:spLocks noChangeArrowheads="1"/>
          </p:cNvSpPr>
          <p:nvPr/>
        </p:nvSpPr>
        <p:spPr bwMode="auto">
          <a:xfrm rot="-5400000">
            <a:off x="-1581944" y="3547269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Interpretative  visualisation</a:t>
            </a:r>
            <a:endParaRPr lang="en-GB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77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52296" name="Group 72"/>
          <p:cNvGrpSpPr>
            <a:grpSpLocks/>
          </p:cNvGrpSpPr>
          <p:nvPr/>
        </p:nvGrpSpPr>
        <p:grpSpPr bwMode="auto">
          <a:xfrm>
            <a:off x="4116388" y="1228725"/>
            <a:ext cx="1600200" cy="5419725"/>
            <a:chOff x="2593" y="774"/>
            <a:chExt cx="1008" cy="3414"/>
          </a:xfrm>
        </p:grpSpPr>
        <p:sp>
          <p:nvSpPr>
            <p:cNvPr id="18489" name="Rectangle 24"/>
            <p:cNvSpPr>
              <a:spLocks noChangeArrowheads="1"/>
            </p:cNvSpPr>
            <p:nvPr/>
          </p:nvSpPr>
          <p:spPr bwMode="auto">
            <a:xfrm>
              <a:off x="2593" y="774"/>
              <a:ext cx="1008" cy="341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90" name="Rectangle 56"/>
            <p:cNvSpPr>
              <a:spLocks noChangeArrowheads="1"/>
            </p:cNvSpPr>
            <p:nvPr/>
          </p:nvSpPr>
          <p:spPr bwMode="auto">
            <a:xfrm>
              <a:off x="2641" y="863"/>
              <a:ext cx="7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200">
                  <a:solidFill>
                    <a:schemeClr val="bg1"/>
                  </a:solidFill>
                  <a:latin typeface="Tahoma" panose="020B0604030504040204" pitchFamily="34" charset="0"/>
                </a:rPr>
                <a:t>S o l u t i o n :</a:t>
              </a:r>
              <a:endParaRPr lang="en-GB" altLang="en-US" sz="1200" b="1">
                <a:latin typeface="Tahoma" panose="020B0604030504040204" pitchFamily="34" charset="0"/>
              </a:endParaRPr>
            </a:p>
          </p:txBody>
        </p:sp>
      </p:grp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1111250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3355975" y="406400"/>
            <a:ext cx="5657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Undocumented objects and object with unknown morphology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8440" name="Rectangle 15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1311275" y="1162050"/>
            <a:ext cx="647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8442" name="Rectangle 28"/>
          <p:cNvSpPr>
            <a:spLocks noChangeArrowheads="1"/>
          </p:cNvSpPr>
          <p:nvPr/>
        </p:nvSpPr>
        <p:spPr bwMode="auto">
          <a:xfrm>
            <a:off x="2120900" y="3994150"/>
            <a:ext cx="74613" cy="74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8443" name="Rectangle 36"/>
          <p:cNvSpPr>
            <a:spLocks noChangeArrowheads="1"/>
          </p:cNvSpPr>
          <p:nvPr/>
        </p:nvSpPr>
        <p:spPr bwMode="auto">
          <a:xfrm>
            <a:off x="2189163" y="5773738"/>
            <a:ext cx="1809750" cy="7048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52270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749425"/>
            <a:ext cx="1455737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91" name="Group 67"/>
          <p:cNvGrpSpPr>
            <a:grpSpLocks/>
          </p:cNvGrpSpPr>
          <p:nvPr/>
        </p:nvGrpSpPr>
        <p:grpSpPr bwMode="auto">
          <a:xfrm>
            <a:off x="1101725" y="4149725"/>
            <a:ext cx="3062288" cy="2478088"/>
            <a:chOff x="694" y="2614"/>
            <a:chExt cx="1929" cy="1561"/>
          </a:xfrm>
        </p:grpSpPr>
        <p:sp>
          <p:nvSpPr>
            <p:cNvPr id="18480" name="Rectangle 21"/>
            <p:cNvSpPr>
              <a:spLocks noChangeArrowheads="1"/>
            </p:cNvSpPr>
            <p:nvPr/>
          </p:nvSpPr>
          <p:spPr bwMode="auto">
            <a:xfrm>
              <a:off x="694" y="2614"/>
              <a:ext cx="672" cy="156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81" name="Rectangle 34"/>
            <p:cNvSpPr>
              <a:spLocks noChangeArrowheads="1"/>
            </p:cNvSpPr>
            <p:nvPr/>
          </p:nvSpPr>
          <p:spPr bwMode="auto">
            <a:xfrm>
              <a:off x="1390" y="2701"/>
              <a:ext cx="1140" cy="9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82" name="Rectangle 37"/>
            <p:cNvSpPr>
              <a:spLocks noChangeArrowheads="1"/>
            </p:cNvSpPr>
            <p:nvPr/>
          </p:nvSpPr>
          <p:spPr bwMode="auto">
            <a:xfrm>
              <a:off x="1385" y="3636"/>
              <a:ext cx="8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200" b="1">
                  <a:solidFill>
                    <a:schemeClr val="bg1"/>
                  </a:solidFill>
                  <a:latin typeface="Tahoma" panose="020B0604030504040204" pitchFamily="34" charset="0"/>
                </a:rPr>
                <a:t>documentation</a:t>
              </a:r>
              <a:endParaRPr lang="en-GB" altLang="en-US">
                <a:latin typeface="Tahoma" panose="020B0604030504040204" pitchFamily="34" charset="0"/>
              </a:endParaRPr>
            </a:p>
          </p:txBody>
        </p:sp>
        <p:pic>
          <p:nvPicPr>
            <p:cNvPr id="18483" name="Picture 38"/>
            <p:cNvPicPr>
              <a:picLocks noChangeAspect="1" noChangeArrowheads="1"/>
            </p:cNvPicPr>
            <p:nvPr/>
          </p:nvPicPr>
          <p:blipFill>
            <a:blip r:embed="rId4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7"/>
            <a:stretch>
              <a:fillRect/>
            </a:stretch>
          </p:blipFill>
          <p:spPr bwMode="auto">
            <a:xfrm flipH="1">
              <a:off x="2197" y="3695"/>
              <a:ext cx="273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84" name="Picture 39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08"/>
            <a:stretch>
              <a:fillRect/>
            </a:stretch>
          </p:blipFill>
          <p:spPr bwMode="auto">
            <a:xfrm>
              <a:off x="1841" y="3791"/>
              <a:ext cx="262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85" name="Picture 40"/>
            <p:cNvPicPr>
              <a:picLocks noChangeAspect="1" noChangeArrowheads="1"/>
            </p:cNvPicPr>
            <p:nvPr/>
          </p:nvPicPr>
          <p:blipFill>
            <a:blip r:embed="rId6">
              <a:lum bright="-30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" y="3793"/>
              <a:ext cx="352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86" name="Rectangle 41"/>
            <p:cNvSpPr>
              <a:spLocks noChangeArrowheads="1"/>
            </p:cNvSpPr>
            <p:nvPr/>
          </p:nvSpPr>
          <p:spPr bwMode="auto">
            <a:xfrm>
              <a:off x="1354" y="2687"/>
              <a:ext cx="1269" cy="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 sz="1400">
                <a:latin typeface="Tahoma" panose="020B0604030504040204" pitchFamily="34" charset="0"/>
              </a:endParaRPr>
            </a:p>
            <a:p>
              <a:r>
                <a:rPr lang="en-GB" altLang="en-US" sz="1400">
                  <a:latin typeface="Tahoma" panose="020B0604030504040204" pitchFamily="34" charset="0"/>
                </a:rPr>
                <a:t>Object instanced and documented but its morphology is undefined</a:t>
              </a:r>
              <a:endParaRPr lang="en-GB" altLang="en-US" sz="14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8487" name="Rectangle 48"/>
            <p:cNvSpPr>
              <a:spLocks noChangeArrowheads="1"/>
            </p:cNvSpPr>
            <p:nvPr/>
          </p:nvSpPr>
          <p:spPr bwMode="auto">
            <a:xfrm>
              <a:off x="772" y="2701"/>
              <a:ext cx="558" cy="1386"/>
            </a:xfrm>
            <a:prstGeom prst="rect">
              <a:avLst/>
            </a:prstGeom>
            <a:solidFill>
              <a:srgbClr val="FFFF66">
                <a:alpha val="50195"/>
              </a:srgb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88" name="Rectangle 49"/>
            <p:cNvSpPr>
              <a:spLocks noChangeArrowheads="1"/>
            </p:cNvSpPr>
            <p:nvPr/>
          </p:nvSpPr>
          <p:spPr bwMode="auto">
            <a:xfrm>
              <a:off x="886" y="2737"/>
              <a:ext cx="29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4000" b="1">
                  <a:latin typeface="Tahoma" panose="020B0604030504040204" pitchFamily="34" charset="0"/>
                </a:rPr>
                <a:t>?</a:t>
              </a:r>
              <a:endParaRPr lang="en-GB" altLang="en-US" b="1">
                <a:latin typeface="Tahoma" panose="020B0604030504040204" pitchFamily="34" charset="0"/>
              </a:endParaRPr>
            </a:p>
          </p:txBody>
        </p:sp>
      </p:grpSp>
      <p:grpSp>
        <p:nvGrpSpPr>
          <p:cNvPr id="52290" name="Group 66"/>
          <p:cNvGrpSpPr>
            <a:grpSpLocks/>
          </p:cNvGrpSpPr>
          <p:nvPr/>
        </p:nvGrpSpPr>
        <p:grpSpPr bwMode="auto">
          <a:xfrm>
            <a:off x="1101725" y="1217613"/>
            <a:ext cx="3138488" cy="2895600"/>
            <a:chOff x="694" y="767"/>
            <a:chExt cx="1977" cy="1824"/>
          </a:xfrm>
        </p:grpSpPr>
        <p:sp>
          <p:nvSpPr>
            <p:cNvPr id="18471" name="Rectangle 25"/>
            <p:cNvSpPr>
              <a:spLocks noChangeArrowheads="1"/>
            </p:cNvSpPr>
            <p:nvPr/>
          </p:nvSpPr>
          <p:spPr bwMode="auto">
            <a:xfrm>
              <a:off x="694" y="767"/>
              <a:ext cx="672" cy="182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72" name="Rectangle 26"/>
            <p:cNvSpPr>
              <a:spLocks noChangeArrowheads="1"/>
            </p:cNvSpPr>
            <p:nvPr/>
          </p:nvSpPr>
          <p:spPr bwMode="auto">
            <a:xfrm>
              <a:off x="1378" y="1103"/>
              <a:ext cx="1140" cy="90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73" name="Rectangle 29"/>
            <p:cNvSpPr>
              <a:spLocks noChangeArrowheads="1"/>
            </p:cNvSpPr>
            <p:nvPr/>
          </p:nvSpPr>
          <p:spPr bwMode="auto">
            <a:xfrm>
              <a:off x="1366" y="1103"/>
              <a:ext cx="1305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 sz="1400">
                <a:latin typeface="Tahoma" panose="020B0604030504040204" pitchFamily="34" charset="0"/>
              </a:endParaRPr>
            </a:p>
            <a:p>
              <a:r>
                <a:rPr lang="en-GB" altLang="en-US" sz="1400">
                  <a:latin typeface="Tahoma" panose="020B0604030504040204" pitchFamily="34" charset="0"/>
                </a:rPr>
                <a:t>Object has been instanced without references</a:t>
              </a:r>
              <a:endParaRPr lang="en-GB" altLang="en-US" sz="1400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18474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1096"/>
              <a:ext cx="556" cy="1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75" name="Group 31"/>
            <p:cNvGrpSpPr>
              <a:grpSpLocks/>
            </p:cNvGrpSpPr>
            <p:nvPr/>
          </p:nvGrpSpPr>
          <p:grpSpPr bwMode="auto">
            <a:xfrm>
              <a:off x="1360" y="2032"/>
              <a:ext cx="1157" cy="457"/>
              <a:chOff x="810" y="1409"/>
              <a:chExt cx="1230" cy="457"/>
            </a:xfrm>
          </p:grpSpPr>
          <p:sp>
            <p:nvSpPr>
              <p:cNvPr id="18478" name="Rectangle 32"/>
              <p:cNvSpPr>
                <a:spLocks noChangeArrowheads="1"/>
              </p:cNvSpPr>
              <p:nvPr/>
            </p:nvSpPr>
            <p:spPr bwMode="auto">
              <a:xfrm>
                <a:off x="828" y="1422"/>
                <a:ext cx="1212" cy="444"/>
              </a:xfrm>
              <a:prstGeom prst="rect">
                <a:avLst/>
              </a:prstGeom>
              <a:solidFill>
                <a:srgbClr val="FFFF66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79" name="Rectangle 33"/>
              <p:cNvSpPr>
                <a:spLocks noChangeArrowheads="1"/>
              </p:cNvSpPr>
              <p:nvPr/>
            </p:nvSpPr>
            <p:spPr bwMode="auto">
              <a:xfrm>
                <a:off x="810" y="1409"/>
                <a:ext cx="896" cy="173"/>
              </a:xfrm>
              <a:prstGeom prst="rect">
                <a:avLst/>
              </a:prstGeom>
              <a:solidFill>
                <a:srgbClr val="FFFF66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1200" b="1">
                    <a:latin typeface="Tahoma" panose="020B0604030504040204" pitchFamily="34" charset="0"/>
                  </a:rPr>
                  <a:t>documentation</a:t>
                </a:r>
                <a:endParaRPr lang="en-GB" altLang="en-US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18476" name="Rectangle 35"/>
            <p:cNvSpPr>
              <a:spLocks noChangeArrowheads="1"/>
            </p:cNvSpPr>
            <p:nvPr/>
          </p:nvSpPr>
          <p:spPr bwMode="auto">
            <a:xfrm>
              <a:off x="694" y="863"/>
              <a:ext cx="8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200">
                  <a:solidFill>
                    <a:schemeClr val="bg1"/>
                  </a:solidFill>
                  <a:latin typeface="Tahoma" panose="020B0604030504040204" pitchFamily="34" charset="0"/>
                </a:rPr>
                <a:t>M o r p h o l o g y</a:t>
              </a:r>
              <a:endParaRPr lang="en-GB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18477" name="Rectangle 50"/>
            <p:cNvSpPr>
              <a:spLocks noChangeArrowheads="1"/>
            </p:cNvSpPr>
            <p:nvPr/>
          </p:nvSpPr>
          <p:spPr bwMode="auto">
            <a:xfrm>
              <a:off x="2182" y="2015"/>
              <a:ext cx="29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4000" b="1">
                  <a:latin typeface="Tahoma" panose="020B0604030504040204" pitchFamily="34" charset="0"/>
                </a:rPr>
                <a:t>?</a:t>
              </a:r>
              <a:endParaRPr lang="en-GB" altLang="en-US" b="1">
                <a:latin typeface="Tahoma" panose="020B0604030504040204" pitchFamily="34" charset="0"/>
              </a:endParaRPr>
            </a:p>
          </p:txBody>
        </p:sp>
      </p:grpSp>
      <p:grpSp>
        <p:nvGrpSpPr>
          <p:cNvPr id="52298" name="Group 74"/>
          <p:cNvGrpSpPr>
            <a:grpSpLocks/>
          </p:cNvGrpSpPr>
          <p:nvPr/>
        </p:nvGrpSpPr>
        <p:grpSpPr bwMode="auto">
          <a:xfrm>
            <a:off x="4162425" y="1562100"/>
            <a:ext cx="1824038" cy="2786063"/>
            <a:chOff x="2622" y="984"/>
            <a:chExt cx="1149" cy="1755"/>
          </a:xfrm>
        </p:grpSpPr>
        <p:grpSp>
          <p:nvGrpSpPr>
            <p:cNvPr id="18465" name="Group 68"/>
            <p:cNvGrpSpPr>
              <a:grpSpLocks/>
            </p:cNvGrpSpPr>
            <p:nvPr/>
          </p:nvGrpSpPr>
          <p:grpSpPr bwMode="auto">
            <a:xfrm>
              <a:off x="3598" y="984"/>
              <a:ext cx="173" cy="1755"/>
              <a:chOff x="3598" y="984"/>
              <a:chExt cx="173" cy="1755"/>
            </a:xfrm>
          </p:grpSpPr>
          <p:sp>
            <p:nvSpPr>
              <p:cNvPr id="18469" name="Rectangle 44"/>
              <p:cNvSpPr>
                <a:spLocks noChangeArrowheads="1"/>
              </p:cNvSpPr>
              <p:nvPr/>
            </p:nvSpPr>
            <p:spPr bwMode="auto">
              <a:xfrm>
                <a:off x="3619" y="1055"/>
                <a:ext cx="144" cy="1584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70" name="Rectangle 45"/>
              <p:cNvSpPr>
                <a:spLocks noChangeArrowheads="1"/>
              </p:cNvSpPr>
              <p:nvPr/>
            </p:nvSpPr>
            <p:spPr bwMode="auto">
              <a:xfrm rot="-5378903">
                <a:off x="2807" y="1775"/>
                <a:ext cx="175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1200">
                    <a:latin typeface="Tahoma" panose="020B0604030504040204" pitchFamily="34" charset="0"/>
                  </a:rPr>
                  <a:t>      particular level of  transparency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8466" name="Group 73"/>
            <p:cNvGrpSpPr>
              <a:grpSpLocks/>
            </p:cNvGrpSpPr>
            <p:nvPr/>
          </p:nvGrpSpPr>
          <p:grpSpPr bwMode="auto">
            <a:xfrm>
              <a:off x="2622" y="2482"/>
              <a:ext cx="953" cy="154"/>
              <a:chOff x="2622" y="2482"/>
              <a:chExt cx="953" cy="154"/>
            </a:xfrm>
          </p:grpSpPr>
          <p:sp>
            <p:nvSpPr>
              <p:cNvPr id="18467" name="AutoShape 47"/>
              <p:cNvSpPr>
                <a:spLocks noChangeArrowheads="1"/>
              </p:cNvSpPr>
              <p:nvPr/>
            </p:nvSpPr>
            <p:spPr bwMode="auto">
              <a:xfrm rot="-5400000">
                <a:off x="3489" y="2523"/>
                <a:ext cx="75" cy="96"/>
              </a:xfrm>
              <a:prstGeom prst="flowChartExtra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68" name="Rectangle 51"/>
              <p:cNvSpPr>
                <a:spLocks noChangeArrowheads="1"/>
              </p:cNvSpPr>
              <p:nvPr/>
            </p:nvSpPr>
            <p:spPr bwMode="auto">
              <a:xfrm>
                <a:off x="2622" y="2482"/>
                <a:ext cx="8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1000">
                    <a:latin typeface="Tahoma" panose="020B0604030504040204" pitchFamily="34" charset="0"/>
                  </a:rPr>
                  <a:t>undocumented object</a:t>
                </a:r>
                <a:endParaRPr lang="en-GB" altLang="en-US" sz="1200" b="1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52299" name="Group 75"/>
          <p:cNvGrpSpPr>
            <a:grpSpLocks/>
          </p:cNvGrpSpPr>
          <p:nvPr/>
        </p:nvGrpSpPr>
        <p:grpSpPr bwMode="auto">
          <a:xfrm>
            <a:off x="4149725" y="4284663"/>
            <a:ext cx="1828800" cy="2420937"/>
            <a:chOff x="2614" y="2699"/>
            <a:chExt cx="1152" cy="1525"/>
          </a:xfrm>
        </p:grpSpPr>
        <p:sp>
          <p:nvSpPr>
            <p:cNvPr id="18460" name="Rectangle 57"/>
            <p:cNvSpPr>
              <a:spLocks noChangeArrowheads="1"/>
            </p:cNvSpPr>
            <p:nvPr/>
          </p:nvSpPr>
          <p:spPr bwMode="auto">
            <a:xfrm>
              <a:off x="2614" y="4070"/>
              <a:ext cx="9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000">
                  <a:latin typeface="Tahoma" panose="020B0604030504040204" pitchFamily="34" charset="0"/>
                </a:rPr>
                <a:t>morphology undefined</a:t>
              </a:r>
              <a:endParaRPr lang="en-GB" altLang="en-US" sz="1000" b="1">
                <a:latin typeface="Tahoma" panose="020B0604030504040204" pitchFamily="34" charset="0"/>
              </a:endParaRPr>
            </a:p>
          </p:txBody>
        </p:sp>
        <p:sp>
          <p:nvSpPr>
            <p:cNvPr id="18461" name="AutoShape 58"/>
            <p:cNvSpPr>
              <a:spLocks noChangeArrowheads="1"/>
            </p:cNvSpPr>
            <p:nvPr/>
          </p:nvSpPr>
          <p:spPr bwMode="auto">
            <a:xfrm rot="-5400000">
              <a:off x="3493" y="4105"/>
              <a:ext cx="75" cy="96"/>
            </a:xfrm>
            <a:prstGeom prst="flowChartExtra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18462" name="Group 69"/>
            <p:cNvGrpSpPr>
              <a:grpSpLocks/>
            </p:cNvGrpSpPr>
            <p:nvPr/>
          </p:nvGrpSpPr>
          <p:grpSpPr bwMode="auto">
            <a:xfrm>
              <a:off x="3593" y="2699"/>
              <a:ext cx="173" cy="1488"/>
              <a:chOff x="3593" y="2699"/>
              <a:chExt cx="173" cy="1488"/>
            </a:xfrm>
          </p:grpSpPr>
          <p:sp>
            <p:nvSpPr>
              <p:cNvPr id="18463" name="Rectangle 42"/>
              <p:cNvSpPr>
                <a:spLocks noChangeArrowheads="1"/>
              </p:cNvSpPr>
              <p:nvPr/>
            </p:nvSpPr>
            <p:spPr bwMode="auto">
              <a:xfrm>
                <a:off x="3622" y="2699"/>
                <a:ext cx="144" cy="1488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rgbClr val="CC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64" name="Text Box 59"/>
              <p:cNvSpPr txBox="1">
                <a:spLocks noChangeArrowheads="1"/>
              </p:cNvSpPr>
              <p:nvPr/>
            </p:nvSpPr>
            <p:spPr bwMode="auto">
              <a:xfrm rot="-5400000">
                <a:off x="3032" y="3344"/>
                <a:ext cx="129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rIns="5400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1200">
                    <a:latin typeface="Tahoma" panose="020B0604030504040204" pitchFamily="34" charset="0"/>
                  </a:rPr>
                  <a:t>library of  3D graphical signs</a:t>
                </a:r>
                <a:endParaRPr lang="fr-FR" altLang="en-US" sz="1200" b="1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52300" name="Group 76"/>
          <p:cNvGrpSpPr>
            <a:grpSpLocks/>
          </p:cNvGrpSpPr>
          <p:nvPr/>
        </p:nvGrpSpPr>
        <p:grpSpPr bwMode="auto">
          <a:xfrm>
            <a:off x="4141788" y="4294188"/>
            <a:ext cx="1492250" cy="2181225"/>
            <a:chOff x="2609" y="2705"/>
            <a:chExt cx="940" cy="1374"/>
          </a:xfrm>
        </p:grpSpPr>
        <p:grpSp>
          <p:nvGrpSpPr>
            <p:cNvPr id="18452" name="Group 71"/>
            <p:cNvGrpSpPr>
              <a:grpSpLocks/>
            </p:cNvGrpSpPr>
            <p:nvPr/>
          </p:nvGrpSpPr>
          <p:grpSpPr bwMode="auto">
            <a:xfrm>
              <a:off x="2609" y="2705"/>
              <a:ext cx="940" cy="1374"/>
              <a:chOff x="2609" y="2705"/>
              <a:chExt cx="940" cy="1374"/>
            </a:xfrm>
          </p:grpSpPr>
          <p:pic>
            <p:nvPicPr>
              <p:cNvPr id="18455" name="Picture 4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29" t="39261" r="12068" b="473"/>
              <a:stretch>
                <a:fillRect/>
              </a:stretch>
            </p:blipFill>
            <p:spPr bwMode="auto">
              <a:xfrm>
                <a:off x="2641" y="2705"/>
                <a:ext cx="908" cy="1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456" name="Rectangle 60"/>
              <p:cNvSpPr>
                <a:spLocks noChangeArrowheads="1"/>
              </p:cNvSpPr>
              <p:nvPr/>
            </p:nvSpPr>
            <p:spPr bwMode="auto">
              <a:xfrm>
                <a:off x="2962" y="3599"/>
                <a:ext cx="504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57" name="Rectangle 61"/>
              <p:cNvSpPr>
                <a:spLocks noChangeArrowheads="1"/>
              </p:cNvSpPr>
              <p:nvPr/>
            </p:nvSpPr>
            <p:spPr bwMode="auto">
              <a:xfrm>
                <a:off x="2609" y="3736"/>
                <a:ext cx="288" cy="28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8458" name="Rectangle 62"/>
              <p:cNvSpPr>
                <a:spLocks noChangeArrowheads="1"/>
              </p:cNvSpPr>
              <p:nvPr/>
            </p:nvSpPr>
            <p:spPr bwMode="auto">
              <a:xfrm>
                <a:off x="2629" y="3755"/>
                <a:ext cx="288" cy="28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pic>
            <p:nvPicPr>
              <p:cNvPr id="18459" name="Picture 6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8" t="7921" r="51837" b="7921"/>
              <a:stretch>
                <a:fillRect/>
              </a:stretch>
            </p:blipFill>
            <p:spPr bwMode="auto">
              <a:xfrm>
                <a:off x="2662" y="3791"/>
                <a:ext cx="288" cy="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453" name="Rectangle 63"/>
            <p:cNvSpPr>
              <a:spLocks noChangeArrowheads="1"/>
            </p:cNvSpPr>
            <p:nvPr/>
          </p:nvSpPr>
          <p:spPr bwMode="auto">
            <a:xfrm>
              <a:off x="2644" y="3774"/>
              <a:ext cx="288" cy="28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454" name="Rectangle 64"/>
            <p:cNvSpPr>
              <a:spLocks noChangeArrowheads="1"/>
            </p:cNvSpPr>
            <p:nvPr/>
          </p:nvSpPr>
          <p:spPr bwMode="auto">
            <a:xfrm>
              <a:off x="2662" y="3791"/>
              <a:ext cx="288" cy="28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</p:grpSp>
      <p:sp>
        <p:nvSpPr>
          <p:cNvPr id="18450" name="Rectangle 78"/>
          <p:cNvSpPr>
            <a:spLocks noChangeArrowheads="1"/>
          </p:cNvSpPr>
          <p:nvPr/>
        </p:nvSpPr>
        <p:spPr bwMode="auto">
          <a:xfrm rot="-5400000">
            <a:off x="-1581944" y="3547269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Interpretative  visualisation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18451" name="Rectangle 79"/>
          <p:cNvSpPr>
            <a:spLocks noChangeArrowheads="1"/>
          </p:cNvSpPr>
          <p:nvPr/>
        </p:nvSpPr>
        <p:spPr bwMode="auto">
          <a:xfrm>
            <a:off x="5241925" y="1163638"/>
            <a:ext cx="3825875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108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r">
              <a:spcAft>
                <a:spcPts val="600"/>
              </a:spcAft>
            </a:pPr>
            <a:r>
              <a:rPr lang="pl-PL" altLang="en-US">
                <a:solidFill>
                  <a:srgbClr val="FFFFCC"/>
                </a:solidFill>
              </a:rPr>
              <a:t>semantic graphic codes</a:t>
            </a:r>
            <a:endParaRPr lang="pl-PL" altLang="en-US" sz="1400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lvl="2" algn="r">
              <a:spcAft>
                <a:spcPts val="600"/>
              </a:spcAft>
            </a:pPr>
            <a:r>
              <a:rPr lang="en-GB" altLang="en-US" sz="1200">
                <a:solidFill>
                  <a:srgbClr val="FFFFCC"/>
                </a:solidFill>
              </a:rPr>
              <a:t>(to indicate the level of incompleteness concerning the investigation)</a:t>
            </a:r>
            <a:endParaRPr lang="en-GB" altLang="en-US" sz="1400">
              <a:solidFill>
                <a:srgbClr val="FFFFCC"/>
              </a:solidFill>
            </a:endParaRPr>
          </a:p>
          <a:p>
            <a:pPr lvl="2" algn="r">
              <a:spcAft>
                <a:spcPts val="600"/>
              </a:spcAft>
            </a:pPr>
            <a:endParaRPr lang="en-GB" altLang="en-US" sz="1400">
              <a:solidFill>
                <a:srgbClr val="FFFFCC"/>
              </a:solidFill>
            </a:endParaRPr>
          </a:p>
          <a:p>
            <a:pPr lvl="2" algn="r">
              <a:spcAft>
                <a:spcPts val="600"/>
              </a:spcAft>
            </a:pPr>
            <a:endParaRPr lang="en-GB" altLang="en-US" sz="1400">
              <a:solidFill>
                <a:srgbClr val="FFFFCC"/>
              </a:solidFill>
            </a:endParaRPr>
          </a:p>
          <a:p>
            <a:pPr lvl="2" algn="r">
              <a:spcAft>
                <a:spcPts val="600"/>
              </a:spcAft>
            </a:pPr>
            <a:endParaRPr lang="en-GB" altLang="en-US" sz="1400">
              <a:solidFill>
                <a:srgbClr val="FFFFCC"/>
              </a:solidFill>
            </a:endParaRPr>
          </a:p>
          <a:p>
            <a:pPr algn="r"/>
            <a:r>
              <a:rPr lang="en-GB" altLang="en-US" sz="1400">
                <a:solidFill>
                  <a:srgbClr val="FFFFCC"/>
                </a:solidFill>
              </a:rPr>
              <a:t>The solution we propose is to</a:t>
            </a:r>
          </a:p>
          <a:p>
            <a:pPr algn="r"/>
            <a:r>
              <a:rPr lang="en-GB" altLang="en-US" sz="1400">
                <a:solidFill>
                  <a:srgbClr val="FFFFCC"/>
                </a:solidFill>
              </a:rPr>
              <a:t> stress the lack of information </a:t>
            </a:r>
          </a:p>
          <a:p>
            <a:pPr algn="r"/>
            <a:r>
              <a:rPr lang="en-GB" altLang="en-US" sz="1400">
                <a:solidFill>
                  <a:srgbClr val="FFFFCC"/>
                </a:solidFill>
              </a:rPr>
              <a:t>by a visual sign in the 3D scene.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65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9461" name="Rectangle 12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9463" name="Rectangle 15"/>
          <p:cNvSpPr>
            <a:spLocks noChangeArrowheads="1"/>
          </p:cNvSpPr>
          <p:nvPr/>
        </p:nvSpPr>
        <p:spPr bwMode="auto">
          <a:xfrm>
            <a:off x="6850063" y="398463"/>
            <a:ext cx="2155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fr-FR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Knowledge evolutions</a:t>
            </a:r>
          </a:p>
        </p:txBody>
      </p:sp>
      <p:pic>
        <p:nvPicPr>
          <p:cNvPr id="1946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325563"/>
            <a:ext cx="325120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44" name="Text Box 32"/>
          <p:cNvSpPr txBox="1">
            <a:spLocks noChangeArrowheads="1"/>
          </p:cNvSpPr>
          <p:nvPr/>
        </p:nvSpPr>
        <p:spPr bwMode="auto">
          <a:xfrm>
            <a:off x="1071563" y="3906838"/>
            <a:ext cx="1060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en-US" sz="1400">
                <a:solidFill>
                  <a:schemeClr val="bg1"/>
                </a:solidFill>
              </a:rPr>
              <a:t>New </a:t>
            </a:r>
          </a:p>
          <a:p>
            <a:pPr algn="r"/>
            <a:r>
              <a:rPr lang="fr-FR" altLang="en-US" sz="1400">
                <a:solidFill>
                  <a:schemeClr val="bg1"/>
                </a:solidFill>
              </a:rPr>
              <a:t>information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3092450" y="3440113"/>
            <a:ext cx="2201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</a:rPr>
              <a:t>Information better defined</a:t>
            </a:r>
            <a:endParaRPr lang="fr-FR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7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4275138"/>
            <a:ext cx="3275012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75" name="Group 63"/>
          <p:cNvGrpSpPr>
            <a:grpSpLocks/>
          </p:cNvGrpSpPr>
          <p:nvPr/>
        </p:nvGrpSpPr>
        <p:grpSpPr bwMode="auto">
          <a:xfrm>
            <a:off x="1879600" y="1933575"/>
            <a:ext cx="1943100" cy="3433763"/>
            <a:chOff x="1249" y="1218"/>
            <a:chExt cx="1224" cy="2163"/>
          </a:xfrm>
        </p:grpSpPr>
        <p:sp>
          <p:nvSpPr>
            <p:cNvPr id="19475" name="Oval 29"/>
            <p:cNvSpPr>
              <a:spLocks noChangeArrowheads="1"/>
            </p:cNvSpPr>
            <p:nvPr/>
          </p:nvSpPr>
          <p:spPr bwMode="auto">
            <a:xfrm>
              <a:off x="1249" y="1218"/>
              <a:ext cx="258" cy="306"/>
            </a:xfrm>
            <a:prstGeom prst="ellips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19476" name="AutoShape 58"/>
            <p:cNvCxnSpPr>
              <a:cxnSpLocks noChangeShapeType="1"/>
            </p:cNvCxnSpPr>
            <p:nvPr/>
          </p:nvCxnSpPr>
          <p:spPr bwMode="auto">
            <a:xfrm rot="16200000" flipH="1">
              <a:off x="952" y="1966"/>
              <a:ext cx="1689" cy="825"/>
            </a:xfrm>
            <a:prstGeom prst="bentConnector2">
              <a:avLst/>
            </a:prstGeom>
            <a:noFill/>
            <a:ln w="19050">
              <a:solidFill>
                <a:srgbClr val="3399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77" name="Oval 60"/>
            <p:cNvSpPr>
              <a:spLocks noChangeArrowheads="1"/>
            </p:cNvSpPr>
            <p:nvPr/>
          </p:nvSpPr>
          <p:spPr bwMode="auto">
            <a:xfrm>
              <a:off x="2215" y="3075"/>
              <a:ext cx="258" cy="306"/>
            </a:xfrm>
            <a:prstGeom prst="ellips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</p:grpSp>
      <p:grpSp>
        <p:nvGrpSpPr>
          <p:cNvPr id="90176" name="Group 64"/>
          <p:cNvGrpSpPr>
            <a:grpSpLocks/>
          </p:cNvGrpSpPr>
          <p:nvPr/>
        </p:nvGrpSpPr>
        <p:grpSpPr bwMode="auto">
          <a:xfrm>
            <a:off x="2393950" y="1971675"/>
            <a:ext cx="2895600" cy="3476625"/>
            <a:chOff x="1573" y="1242"/>
            <a:chExt cx="1824" cy="2190"/>
          </a:xfrm>
        </p:grpSpPr>
        <p:sp>
          <p:nvSpPr>
            <p:cNvPr id="19472" name="Oval 34"/>
            <p:cNvSpPr>
              <a:spLocks noChangeArrowheads="1"/>
            </p:cNvSpPr>
            <p:nvPr/>
          </p:nvSpPr>
          <p:spPr bwMode="auto">
            <a:xfrm>
              <a:off x="1573" y="1242"/>
              <a:ext cx="846" cy="30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9473" name="Oval 35"/>
            <p:cNvSpPr>
              <a:spLocks noChangeArrowheads="1"/>
            </p:cNvSpPr>
            <p:nvPr/>
          </p:nvSpPr>
          <p:spPr bwMode="auto">
            <a:xfrm>
              <a:off x="2551" y="3126"/>
              <a:ext cx="846" cy="30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19474" name="AutoShape 36"/>
            <p:cNvCxnSpPr>
              <a:cxnSpLocks noChangeShapeType="1"/>
              <a:stCxn id="19472" idx="4"/>
              <a:endCxn id="19473" idx="0"/>
            </p:cNvCxnSpPr>
            <p:nvPr/>
          </p:nvCxnSpPr>
          <p:spPr bwMode="auto">
            <a:xfrm rot="16200000" flipH="1">
              <a:off x="1702" y="1848"/>
              <a:ext cx="1566" cy="978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accent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470" name="Rectangle 66"/>
          <p:cNvSpPr>
            <a:spLocks noChangeArrowheads="1"/>
          </p:cNvSpPr>
          <p:nvPr/>
        </p:nvSpPr>
        <p:spPr bwMode="auto">
          <a:xfrm rot="-5400000">
            <a:off x="-1581944" y="3547269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Interpretative  visualisation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19471" name="Rectangle 68"/>
          <p:cNvSpPr>
            <a:spLocks noChangeArrowheads="1"/>
          </p:cNvSpPr>
          <p:nvPr/>
        </p:nvSpPr>
        <p:spPr bwMode="auto">
          <a:xfrm>
            <a:off x="5638800" y="1195388"/>
            <a:ext cx="3429000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108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pl-PL" altLang="en-US">
                <a:solidFill>
                  <a:srgbClr val="FFFFCC"/>
                </a:solidFill>
              </a:rPr>
              <a:t>semantic graphic codes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pl-PL" altLang="en-US" sz="1200">
                <a:solidFill>
                  <a:srgbClr val="FFFFCC"/>
                </a:solidFill>
              </a:rPr>
              <a:t>(to provide an updated  visualisation of our knowledge on an object)</a:t>
            </a:r>
            <a:endParaRPr lang="pl-PL" altLang="en-US" sz="1400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algn="r">
              <a:spcBef>
                <a:spcPct val="50000"/>
              </a:spcBef>
            </a:pPr>
            <a:endParaRPr lang="en-GB" altLang="en-US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algn="r">
              <a:spcBef>
                <a:spcPct val="50000"/>
              </a:spcBef>
            </a:pPr>
            <a:endParaRPr lang="en-GB" altLang="en-US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algn="r">
              <a:spcBef>
                <a:spcPct val="50000"/>
              </a:spcBef>
            </a:pPr>
            <a:endParaRPr lang="en-GB" altLang="en-US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pPr algn="r"/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3D scenes show what we know,</a:t>
            </a:r>
          </a:p>
          <a:p>
            <a:pPr algn="r"/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 as well as they represent what we ignore: concepts are given an appearance stemming from our</a:t>
            </a:r>
          </a:p>
          <a:p>
            <a:pPr algn="r"/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 current state of knowledge. </a:t>
            </a:r>
            <a:endParaRPr lang="en-GB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4" grpId="0" autoUpdateAnimBg="0"/>
      <p:bldP spid="9014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4"/>
          <p:cNvPicPr>
            <a:picLocks noChangeAspect="1" noChangeArrowheads="1"/>
          </p:cNvPicPr>
          <p:nvPr/>
        </p:nvPicPr>
        <p:blipFill>
          <a:blip r:embed="rId2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"/>
          <a:stretch>
            <a:fillRect/>
          </a:stretch>
        </p:blipFill>
        <p:spPr bwMode="auto">
          <a:xfrm>
            <a:off x="1090613" y="938213"/>
            <a:ext cx="42799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33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 rot="-5400000">
            <a:off x="-2031206" y="3099594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Field  of  experimentation</a:t>
            </a:r>
            <a:r>
              <a:rPr lang="en-GB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12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1513" name="Text Box 26"/>
          <p:cNvSpPr txBox="1">
            <a:spLocks noChangeArrowheads="1"/>
          </p:cNvSpPr>
          <p:nvPr/>
        </p:nvSpPr>
        <p:spPr bwMode="auto">
          <a:xfrm>
            <a:off x="5648325" y="2251075"/>
            <a:ext cx="3217863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400">
                <a:solidFill>
                  <a:schemeClr val="bg1"/>
                </a:solidFill>
              </a:rPr>
              <a:t>The layout of the old town is the result 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of successive additions and of the 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evolution of various urban structures :</a:t>
            </a:r>
          </a:p>
          <a:p>
            <a:endParaRPr lang="en-GB" altLang="en-US" sz="1400">
              <a:solidFill>
                <a:schemeClr val="bg1"/>
              </a:solidFill>
            </a:endParaRPr>
          </a:p>
          <a:p>
            <a:endParaRPr lang="en-GB" altLang="en-US" sz="1400">
              <a:solidFill>
                <a:schemeClr val="bg1"/>
              </a:solidFill>
            </a:endParaRPr>
          </a:p>
          <a:p>
            <a:r>
              <a:rPr lang="en-GB" altLang="en-US" sz="1400">
                <a:solidFill>
                  <a:schemeClr val="bg1"/>
                </a:solidFill>
              </a:rPr>
              <a:t>- ensemble of the Wawel Hill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- the suburbium called Okół 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- the medieval town located in 1257. </a:t>
            </a:r>
            <a:endParaRPr lang="fr-FR" altLang="en-US" sz="1400">
              <a:solidFill>
                <a:schemeClr val="bg1"/>
              </a:solidFill>
            </a:endParaRPr>
          </a:p>
        </p:txBody>
      </p:sp>
      <p:sp>
        <p:nvSpPr>
          <p:cNvPr id="22563" name="Freeform 35"/>
          <p:cNvSpPr>
            <a:spLocks/>
          </p:cNvSpPr>
          <p:nvPr/>
        </p:nvSpPr>
        <p:spPr bwMode="auto">
          <a:xfrm>
            <a:off x="1803400" y="4391025"/>
            <a:ext cx="2551113" cy="2438400"/>
          </a:xfrm>
          <a:custGeom>
            <a:avLst/>
            <a:gdLst>
              <a:gd name="T0" fmla="*/ 1922463 w 1607"/>
              <a:gd name="T1" fmla="*/ 42863 h 1536"/>
              <a:gd name="T2" fmla="*/ 1711325 w 1607"/>
              <a:gd name="T3" fmla="*/ 7938 h 1536"/>
              <a:gd name="T4" fmla="*/ 1120775 w 1607"/>
              <a:gd name="T5" fmla="*/ 93663 h 1536"/>
              <a:gd name="T6" fmla="*/ 338138 w 1607"/>
              <a:gd name="T7" fmla="*/ 573088 h 1536"/>
              <a:gd name="T8" fmla="*/ 17463 w 1607"/>
              <a:gd name="T9" fmla="*/ 1339850 h 1536"/>
              <a:gd name="T10" fmla="*/ 228600 w 1607"/>
              <a:gd name="T11" fmla="*/ 2006600 h 1536"/>
              <a:gd name="T12" fmla="*/ 927100 w 1607"/>
              <a:gd name="T13" fmla="*/ 2386013 h 1536"/>
              <a:gd name="T14" fmla="*/ 1425575 w 1607"/>
              <a:gd name="T15" fmla="*/ 2317750 h 1536"/>
              <a:gd name="T16" fmla="*/ 1670050 w 1607"/>
              <a:gd name="T17" fmla="*/ 1736725 h 1536"/>
              <a:gd name="T18" fmla="*/ 1973263 w 1607"/>
              <a:gd name="T19" fmla="*/ 1398588 h 1536"/>
              <a:gd name="T20" fmla="*/ 2360613 w 1607"/>
              <a:gd name="T21" fmla="*/ 1054100 h 1536"/>
              <a:gd name="T22" fmla="*/ 2546350 w 1607"/>
              <a:gd name="T23" fmla="*/ 606425 h 1536"/>
              <a:gd name="T24" fmla="*/ 2335213 w 1607"/>
              <a:gd name="T25" fmla="*/ 261938 h 1536"/>
              <a:gd name="T26" fmla="*/ 2014538 w 1607"/>
              <a:gd name="T27" fmla="*/ 42863 h 1536"/>
              <a:gd name="T28" fmla="*/ 1922463 w 1607"/>
              <a:gd name="T29" fmla="*/ 42863 h 1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607" h="1536">
                <a:moveTo>
                  <a:pt x="1211" y="27"/>
                </a:moveTo>
                <a:cubicBezTo>
                  <a:pt x="1179" y="23"/>
                  <a:pt x="1162" y="0"/>
                  <a:pt x="1078" y="5"/>
                </a:cubicBezTo>
                <a:cubicBezTo>
                  <a:pt x="994" y="10"/>
                  <a:pt x="850" y="0"/>
                  <a:pt x="706" y="59"/>
                </a:cubicBezTo>
                <a:cubicBezTo>
                  <a:pt x="562" y="118"/>
                  <a:pt x="329" y="230"/>
                  <a:pt x="213" y="361"/>
                </a:cubicBezTo>
                <a:cubicBezTo>
                  <a:pt x="97" y="492"/>
                  <a:pt x="22" y="694"/>
                  <a:pt x="11" y="844"/>
                </a:cubicBezTo>
                <a:cubicBezTo>
                  <a:pt x="0" y="994"/>
                  <a:pt x="49" y="1154"/>
                  <a:pt x="144" y="1264"/>
                </a:cubicBezTo>
                <a:cubicBezTo>
                  <a:pt x="239" y="1374"/>
                  <a:pt x="458" y="1470"/>
                  <a:pt x="584" y="1503"/>
                </a:cubicBezTo>
                <a:cubicBezTo>
                  <a:pt x="710" y="1536"/>
                  <a:pt x="820" y="1528"/>
                  <a:pt x="898" y="1460"/>
                </a:cubicBezTo>
                <a:cubicBezTo>
                  <a:pt x="976" y="1392"/>
                  <a:pt x="995" y="1190"/>
                  <a:pt x="1052" y="1094"/>
                </a:cubicBezTo>
                <a:cubicBezTo>
                  <a:pt x="1109" y="998"/>
                  <a:pt x="1170" y="953"/>
                  <a:pt x="1243" y="881"/>
                </a:cubicBezTo>
                <a:cubicBezTo>
                  <a:pt x="1316" y="809"/>
                  <a:pt x="1427" y="747"/>
                  <a:pt x="1487" y="664"/>
                </a:cubicBezTo>
                <a:cubicBezTo>
                  <a:pt x="1547" y="581"/>
                  <a:pt x="1607" y="465"/>
                  <a:pt x="1604" y="382"/>
                </a:cubicBezTo>
                <a:cubicBezTo>
                  <a:pt x="1601" y="299"/>
                  <a:pt x="1527" y="224"/>
                  <a:pt x="1471" y="165"/>
                </a:cubicBezTo>
                <a:cubicBezTo>
                  <a:pt x="1415" y="106"/>
                  <a:pt x="1317" y="51"/>
                  <a:pt x="1269" y="27"/>
                </a:cubicBezTo>
                <a:cubicBezTo>
                  <a:pt x="1221" y="3"/>
                  <a:pt x="1243" y="31"/>
                  <a:pt x="1211" y="27"/>
                </a:cubicBezTo>
                <a:close/>
              </a:path>
            </a:pathLst>
          </a:custGeom>
          <a:noFill/>
          <a:ln w="12700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64" name="Freeform 36"/>
          <p:cNvSpPr>
            <a:spLocks/>
          </p:cNvSpPr>
          <p:nvPr/>
        </p:nvSpPr>
        <p:spPr bwMode="auto">
          <a:xfrm>
            <a:off x="1928813" y="2662238"/>
            <a:ext cx="2809875" cy="2305050"/>
          </a:xfrm>
          <a:custGeom>
            <a:avLst/>
            <a:gdLst>
              <a:gd name="T0" fmla="*/ 2217738 w 1770"/>
              <a:gd name="T1" fmla="*/ 26988 h 1452"/>
              <a:gd name="T2" fmla="*/ 1797050 w 1770"/>
              <a:gd name="T3" fmla="*/ 17463 h 1452"/>
              <a:gd name="T4" fmla="*/ 1358900 w 1770"/>
              <a:gd name="T5" fmla="*/ 136525 h 1452"/>
              <a:gd name="T6" fmla="*/ 936625 w 1770"/>
              <a:gd name="T7" fmla="*/ 77788 h 1452"/>
              <a:gd name="T8" fmla="*/ 574675 w 1770"/>
              <a:gd name="T9" fmla="*/ 144463 h 1452"/>
              <a:gd name="T10" fmla="*/ 144463 w 1770"/>
              <a:gd name="T11" fmla="*/ 312738 h 1452"/>
              <a:gd name="T12" fmla="*/ 1588 w 1770"/>
              <a:gd name="T13" fmla="*/ 549275 h 1452"/>
              <a:gd name="T14" fmla="*/ 152400 w 1770"/>
              <a:gd name="T15" fmla="*/ 776288 h 1452"/>
              <a:gd name="T16" fmla="*/ 246063 w 1770"/>
              <a:gd name="T17" fmla="*/ 1004888 h 1452"/>
              <a:gd name="T18" fmla="*/ 650875 w 1770"/>
              <a:gd name="T19" fmla="*/ 1433513 h 1452"/>
              <a:gd name="T20" fmla="*/ 954088 w 1770"/>
              <a:gd name="T21" fmla="*/ 1560513 h 1452"/>
              <a:gd name="T22" fmla="*/ 1063625 w 1770"/>
              <a:gd name="T23" fmla="*/ 1736725 h 1452"/>
              <a:gd name="T24" fmla="*/ 1265238 w 1770"/>
              <a:gd name="T25" fmla="*/ 1703388 h 1452"/>
              <a:gd name="T26" fmla="*/ 1585913 w 1770"/>
              <a:gd name="T27" fmla="*/ 1712913 h 1452"/>
              <a:gd name="T28" fmla="*/ 1914525 w 1770"/>
              <a:gd name="T29" fmla="*/ 1736725 h 1452"/>
              <a:gd name="T30" fmla="*/ 2151063 w 1770"/>
              <a:gd name="T31" fmla="*/ 1914525 h 1452"/>
              <a:gd name="T32" fmla="*/ 2428875 w 1770"/>
              <a:gd name="T33" fmla="*/ 2125663 h 1452"/>
              <a:gd name="T34" fmla="*/ 2698750 w 1770"/>
              <a:gd name="T35" fmla="*/ 2209800 h 1452"/>
              <a:gd name="T36" fmla="*/ 2808288 w 1770"/>
              <a:gd name="T37" fmla="*/ 1552575 h 1452"/>
              <a:gd name="T38" fmla="*/ 2690813 w 1770"/>
              <a:gd name="T39" fmla="*/ 962025 h 1452"/>
              <a:gd name="T40" fmla="*/ 2563813 w 1770"/>
              <a:gd name="T41" fmla="*/ 346075 h 1452"/>
              <a:gd name="T42" fmla="*/ 2428875 w 1770"/>
              <a:gd name="T43" fmla="*/ 60325 h 1452"/>
              <a:gd name="T44" fmla="*/ 2217738 w 1770"/>
              <a:gd name="T45" fmla="*/ 26988 h 145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770" h="1452">
                <a:moveTo>
                  <a:pt x="1397" y="17"/>
                </a:moveTo>
                <a:cubicBezTo>
                  <a:pt x="1331" y="13"/>
                  <a:pt x="1222" y="0"/>
                  <a:pt x="1132" y="11"/>
                </a:cubicBezTo>
                <a:cubicBezTo>
                  <a:pt x="1042" y="22"/>
                  <a:pt x="946" y="80"/>
                  <a:pt x="856" y="86"/>
                </a:cubicBezTo>
                <a:cubicBezTo>
                  <a:pt x="766" y="92"/>
                  <a:pt x="672" y="48"/>
                  <a:pt x="590" y="49"/>
                </a:cubicBezTo>
                <a:cubicBezTo>
                  <a:pt x="508" y="50"/>
                  <a:pt x="445" y="66"/>
                  <a:pt x="362" y="91"/>
                </a:cubicBezTo>
                <a:cubicBezTo>
                  <a:pt x="279" y="116"/>
                  <a:pt x="151" y="155"/>
                  <a:pt x="91" y="197"/>
                </a:cubicBezTo>
                <a:cubicBezTo>
                  <a:pt x="31" y="239"/>
                  <a:pt x="0" y="297"/>
                  <a:pt x="1" y="346"/>
                </a:cubicBezTo>
                <a:cubicBezTo>
                  <a:pt x="2" y="395"/>
                  <a:pt x="70" y="441"/>
                  <a:pt x="96" y="489"/>
                </a:cubicBezTo>
                <a:cubicBezTo>
                  <a:pt x="122" y="537"/>
                  <a:pt x="103" y="564"/>
                  <a:pt x="155" y="633"/>
                </a:cubicBezTo>
                <a:cubicBezTo>
                  <a:pt x="207" y="702"/>
                  <a:pt x="336" y="845"/>
                  <a:pt x="410" y="903"/>
                </a:cubicBezTo>
                <a:cubicBezTo>
                  <a:pt x="484" y="961"/>
                  <a:pt x="558" y="951"/>
                  <a:pt x="601" y="983"/>
                </a:cubicBezTo>
                <a:cubicBezTo>
                  <a:pt x="644" y="1015"/>
                  <a:pt x="637" y="1079"/>
                  <a:pt x="670" y="1094"/>
                </a:cubicBezTo>
                <a:cubicBezTo>
                  <a:pt x="703" y="1109"/>
                  <a:pt x="742" y="1075"/>
                  <a:pt x="797" y="1073"/>
                </a:cubicBezTo>
                <a:cubicBezTo>
                  <a:pt x="852" y="1071"/>
                  <a:pt x="931" y="1076"/>
                  <a:pt x="999" y="1079"/>
                </a:cubicBezTo>
                <a:cubicBezTo>
                  <a:pt x="1067" y="1082"/>
                  <a:pt x="1147" y="1073"/>
                  <a:pt x="1206" y="1094"/>
                </a:cubicBezTo>
                <a:cubicBezTo>
                  <a:pt x="1265" y="1115"/>
                  <a:pt x="1301" y="1165"/>
                  <a:pt x="1355" y="1206"/>
                </a:cubicBezTo>
                <a:cubicBezTo>
                  <a:pt x="1409" y="1247"/>
                  <a:pt x="1472" y="1308"/>
                  <a:pt x="1530" y="1339"/>
                </a:cubicBezTo>
                <a:cubicBezTo>
                  <a:pt x="1588" y="1370"/>
                  <a:pt x="1660" y="1452"/>
                  <a:pt x="1700" y="1392"/>
                </a:cubicBezTo>
                <a:cubicBezTo>
                  <a:pt x="1740" y="1332"/>
                  <a:pt x="1770" y="1109"/>
                  <a:pt x="1769" y="978"/>
                </a:cubicBezTo>
                <a:cubicBezTo>
                  <a:pt x="1768" y="847"/>
                  <a:pt x="1721" y="733"/>
                  <a:pt x="1695" y="606"/>
                </a:cubicBezTo>
                <a:cubicBezTo>
                  <a:pt x="1669" y="479"/>
                  <a:pt x="1642" y="313"/>
                  <a:pt x="1615" y="218"/>
                </a:cubicBezTo>
                <a:cubicBezTo>
                  <a:pt x="1588" y="123"/>
                  <a:pt x="1565" y="71"/>
                  <a:pt x="1530" y="38"/>
                </a:cubicBezTo>
                <a:cubicBezTo>
                  <a:pt x="1495" y="5"/>
                  <a:pt x="1463" y="21"/>
                  <a:pt x="1397" y="17"/>
                </a:cubicBezTo>
                <a:close/>
              </a:path>
            </a:pathLst>
          </a:custGeom>
          <a:noFill/>
          <a:ln w="12700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65" name="Freeform 37"/>
          <p:cNvSpPr>
            <a:spLocks/>
          </p:cNvSpPr>
          <p:nvPr/>
        </p:nvSpPr>
        <p:spPr bwMode="auto">
          <a:xfrm>
            <a:off x="1392238" y="1219200"/>
            <a:ext cx="3500437" cy="1809750"/>
          </a:xfrm>
          <a:custGeom>
            <a:avLst/>
            <a:gdLst>
              <a:gd name="T0" fmla="*/ 1212850 w 2205"/>
              <a:gd name="T1" fmla="*/ 69850 h 1140"/>
              <a:gd name="T2" fmla="*/ 925512 w 2205"/>
              <a:gd name="T3" fmla="*/ 171450 h 1140"/>
              <a:gd name="T4" fmla="*/ 665162 w 2205"/>
              <a:gd name="T5" fmla="*/ 373063 h 1140"/>
              <a:gd name="T6" fmla="*/ 377825 w 2205"/>
              <a:gd name="T7" fmla="*/ 660400 h 1140"/>
              <a:gd name="T8" fmla="*/ 49212 w 2205"/>
              <a:gd name="T9" fmla="*/ 862013 h 1140"/>
              <a:gd name="T10" fmla="*/ 82550 w 2205"/>
              <a:gd name="T11" fmla="*/ 1123950 h 1140"/>
              <a:gd name="T12" fmla="*/ 268287 w 2205"/>
              <a:gd name="T13" fmla="*/ 1385888 h 1140"/>
              <a:gd name="T14" fmla="*/ 377825 w 2205"/>
              <a:gd name="T15" fmla="*/ 1612900 h 1140"/>
              <a:gd name="T16" fmla="*/ 563562 w 2205"/>
              <a:gd name="T17" fmla="*/ 1798638 h 1140"/>
              <a:gd name="T18" fmla="*/ 749300 w 2205"/>
              <a:gd name="T19" fmla="*/ 1679575 h 1140"/>
              <a:gd name="T20" fmla="*/ 958850 w 2205"/>
              <a:gd name="T21" fmla="*/ 1595438 h 1140"/>
              <a:gd name="T22" fmla="*/ 1271587 w 2205"/>
              <a:gd name="T23" fmla="*/ 1520825 h 1140"/>
              <a:gd name="T24" fmla="*/ 1582737 w 2205"/>
              <a:gd name="T25" fmla="*/ 1470025 h 1140"/>
              <a:gd name="T26" fmla="*/ 1895475 w 2205"/>
              <a:gd name="T27" fmla="*/ 1536700 h 1140"/>
              <a:gd name="T28" fmla="*/ 2165350 w 2205"/>
              <a:gd name="T29" fmla="*/ 1470025 h 1140"/>
              <a:gd name="T30" fmla="*/ 2459037 w 2205"/>
              <a:gd name="T31" fmla="*/ 1411288 h 1140"/>
              <a:gd name="T32" fmla="*/ 2679700 w 2205"/>
              <a:gd name="T33" fmla="*/ 1419225 h 1140"/>
              <a:gd name="T34" fmla="*/ 2998787 w 2205"/>
              <a:gd name="T35" fmla="*/ 1452563 h 1140"/>
              <a:gd name="T36" fmla="*/ 3082925 w 2205"/>
              <a:gd name="T37" fmla="*/ 1470025 h 1140"/>
              <a:gd name="T38" fmla="*/ 3176587 w 2205"/>
              <a:gd name="T39" fmla="*/ 1225550 h 1140"/>
              <a:gd name="T40" fmla="*/ 3421062 w 2205"/>
              <a:gd name="T41" fmla="*/ 989013 h 1140"/>
              <a:gd name="T42" fmla="*/ 3487737 w 2205"/>
              <a:gd name="T43" fmla="*/ 627063 h 1140"/>
              <a:gd name="T44" fmla="*/ 3344862 w 2205"/>
              <a:gd name="T45" fmla="*/ 331788 h 1140"/>
              <a:gd name="T46" fmla="*/ 3117850 w 2205"/>
              <a:gd name="T47" fmla="*/ 204788 h 1140"/>
              <a:gd name="T48" fmla="*/ 2973387 w 2205"/>
              <a:gd name="T49" fmla="*/ 214313 h 1140"/>
              <a:gd name="T50" fmla="*/ 2779712 w 2205"/>
              <a:gd name="T51" fmla="*/ 104775 h 1140"/>
              <a:gd name="T52" fmla="*/ 2493962 w 2205"/>
              <a:gd name="T53" fmla="*/ 112713 h 1140"/>
              <a:gd name="T54" fmla="*/ 2249487 w 2205"/>
              <a:gd name="T55" fmla="*/ 95250 h 1140"/>
              <a:gd name="T56" fmla="*/ 1971675 w 2205"/>
              <a:gd name="T57" fmla="*/ 3175 h 1140"/>
              <a:gd name="T58" fmla="*/ 1414462 w 2205"/>
              <a:gd name="T59" fmla="*/ 79375 h 1140"/>
              <a:gd name="T60" fmla="*/ 1287462 w 2205"/>
              <a:gd name="T61" fmla="*/ 79375 h 1140"/>
              <a:gd name="T62" fmla="*/ 1212850 w 2205"/>
              <a:gd name="T63" fmla="*/ 69850 h 11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05" h="1140">
                <a:moveTo>
                  <a:pt x="764" y="44"/>
                </a:moveTo>
                <a:cubicBezTo>
                  <a:pt x="726" y="54"/>
                  <a:pt x="641" y="76"/>
                  <a:pt x="583" y="108"/>
                </a:cubicBezTo>
                <a:cubicBezTo>
                  <a:pt x="525" y="140"/>
                  <a:pt x="476" y="184"/>
                  <a:pt x="419" y="235"/>
                </a:cubicBezTo>
                <a:cubicBezTo>
                  <a:pt x="362" y="286"/>
                  <a:pt x="303" y="365"/>
                  <a:pt x="238" y="416"/>
                </a:cubicBezTo>
                <a:cubicBezTo>
                  <a:pt x="173" y="467"/>
                  <a:pt x="62" y="494"/>
                  <a:pt x="31" y="543"/>
                </a:cubicBezTo>
                <a:cubicBezTo>
                  <a:pt x="0" y="592"/>
                  <a:pt x="29" y="653"/>
                  <a:pt x="52" y="708"/>
                </a:cubicBezTo>
                <a:cubicBezTo>
                  <a:pt x="75" y="763"/>
                  <a:pt x="138" y="822"/>
                  <a:pt x="169" y="873"/>
                </a:cubicBezTo>
                <a:cubicBezTo>
                  <a:pt x="200" y="924"/>
                  <a:pt x="207" y="973"/>
                  <a:pt x="238" y="1016"/>
                </a:cubicBezTo>
                <a:cubicBezTo>
                  <a:pt x="269" y="1059"/>
                  <a:pt x="316" y="1126"/>
                  <a:pt x="355" y="1133"/>
                </a:cubicBezTo>
                <a:cubicBezTo>
                  <a:pt x="394" y="1140"/>
                  <a:pt x="431" y="1079"/>
                  <a:pt x="472" y="1058"/>
                </a:cubicBezTo>
                <a:cubicBezTo>
                  <a:pt x="513" y="1037"/>
                  <a:pt x="549" y="1022"/>
                  <a:pt x="604" y="1005"/>
                </a:cubicBezTo>
                <a:cubicBezTo>
                  <a:pt x="659" y="988"/>
                  <a:pt x="736" y="971"/>
                  <a:pt x="801" y="958"/>
                </a:cubicBezTo>
                <a:cubicBezTo>
                  <a:pt x="866" y="945"/>
                  <a:pt x="932" y="924"/>
                  <a:pt x="997" y="926"/>
                </a:cubicBezTo>
                <a:cubicBezTo>
                  <a:pt x="1062" y="928"/>
                  <a:pt x="1133" y="968"/>
                  <a:pt x="1194" y="968"/>
                </a:cubicBezTo>
                <a:cubicBezTo>
                  <a:pt x="1255" y="968"/>
                  <a:pt x="1305" y="939"/>
                  <a:pt x="1364" y="926"/>
                </a:cubicBezTo>
                <a:cubicBezTo>
                  <a:pt x="1423" y="913"/>
                  <a:pt x="1495" y="894"/>
                  <a:pt x="1549" y="889"/>
                </a:cubicBezTo>
                <a:cubicBezTo>
                  <a:pt x="1603" y="884"/>
                  <a:pt x="1631" y="890"/>
                  <a:pt x="1688" y="894"/>
                </a:cubicBezTo>
                <a:cubicBezTo>
                  <a:pt x="1745" y="898"/>
                  <a:pt x="1847" y="910"/>
                  <a:pt x="1889" y="915"/>
                </a:cubicBezTo>
                <a:cubicBezTo>
                  <a:pt x="1931" y="920"/>
                  <a:pt x="1923" y="950"/>
                  <a:pt x="1942" y="926"/>
                </a:cubicBezTo>
                <a:cubicBezTo>
                  <a:pt x="1961" y="902"/>
                  <a:pt x="1965" y="822"/>
                  <a:pt x="2001" y="772"/>
                </a:cubicBezTo>
                <a:cubicBezTo>
                  <a:pt x="2037" y="722"/>
                  <a:pt x="2122" y="686"/>
                  <a:pt x="2155" y="623"/>
                </a:cubicBezTo>
                <a:cubicBezTo>
                  <a:pt x="2188" y="560"/>
                  <a:pt x="2205" y="464"/>
                  <a:pt x="2197" y="395"/>
                </a:cubicBezTo>
                <a:cubicBezTo>
                  <a:pt x="2189" y="326"/>
                  <a:pt x="2146" y="253"/>
                  <a:pt x="2107" y="209"/>
                </a:cubicBezTo>
                <a:cubicBezTo>
                  <a:pt x="2068" y="165"/>
                  <a:pt x="2003" y="141"/>
                  <a:pt x="1964" y="129"/>
                </a:cubicBezTo>
                <a:cubicBezTo>
                  <a:pt x="1925" y="117"/>
                  <a:pt x="1908" y="145"/>
                  <a:pt x="1873" y="135"/>
                </a:cubicBezTo>
                <a:cubicBezTo>
                  <a:pt x="1838" y="125"/>
                  <a:pt x="1801" y="77"/>
                  <a:pt x="1751" y="66"/>
                </a:cubicBezTo>
                <a:cubicBezTo>
                  <a:pt x="1701" y="55"/>
                  <a:pt x="1627" y="72"/>
                  <a:pt x="1571" y="71"/>
                </a:cubicBezTo>
                <a:cubicBezTo>
                  <a:pt x="1515" y="70"/>
                  <a:pt x="1472" y="71"/>
                  <a:pt x="1417" y="60"/>
                </a:cubicBezTo>
                <a:cubicBezTo>
                  <a:pt x="1362" y="49"/>
                  <a:pt x="1330" y="4"/>
                  <a:pt x="1242" y="2"/>
                </a:cubicBezTo>
                <a:cubicBezTo>
                  <a:pt x="1154" y="0"/>
                  <a:pt x="963" y="42"/>
                  <a:pt x="891" y="50"/>
                </a:cubicBezTo>
                <a:cubicBezTo>
                  <a:pt x="819" y="58"/>
                  <a:pt x="831" y="52"/>
                  <a:pt x="811" y="50"/>
                </a:cubicBezTo>
                <a:cubicBezTo>
                  <a:pt x="791" y="48"/>
                  <a:pt x="802" y="34"/>
                  <a:pt x="764" y="44"/>
                </a:cubicBezTo>
                <a:close/>
              </a:path>
            </a:pathLst>
          </a:custGeom>
          <a:noFill/>
          <a:ln w="12700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Rectangle 38"/>
          <p:cNvSpPr>
            <a:spLocks noChangeArrowheads="1"/>
          </p:cNvSpPr>
          <p:nvPr/>
        </p:nvSpPr>
        <p:spPr bwMode="auto">
          <a:xfrm>
            <a:off x="4257675" y="409575"/>
            <a:ext cx="4748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Field of experimentation : historic centre of Krak</a:t>
            </a:r>
            <a:r>
              <a:rPr lang="pl-PL" altLang="en-US">
                <a:solidFill>
                  <a:schemeClr val="bg1"/>
                </a:solidFill>
              </a:rPr>
              <a:t>ó</a:t>
            </a:r>
            <a:r>
              <a:rPr lang="fr-FR" altLang="en-US">
                <a:solidFill>
                  <a:schemeClr val="bg1"/>
                </a:solidFill>
              </a:rPr>
              <a:t>w</a:t>
            </a:r>
            <a:endParaRPr lang="en-GB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3" grpId="0" animBg="1"/>
      <p:bldP spid="22564" grpId="0" animBg="1"/>
      <p:bldP spid="225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"/>
          <a:stretch>
            <a:fillRect/>
          </a:stretch>
        </p:blipFill>
        <p:spPr bwMode="auto">
          <a:xfrm>
            <a:off x="5524500" y="2830513"/>
            <a:ext cx="3414713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161" name="Picture 177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/>
          <a:stretch>
            <a:fillRect/>
          </a:stretch>
        </p:blipFill>
        <p:spPr bwMode="auto">
          <a:xfrm>
            <a:off x="5524500" y="2835275"/>
            <a:ext cx="341947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178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2534" name="Rectangle 179"/>
          <p:cNvSpPr>
            <a:spLocks noChangeArrowheads="1"/>
          </p:cNvSpPr>
          <p:nvPr/>
        </p:nvSpPr>
        <p:spPr bwMode="auto">
          <a:xfrm rot="-5400000">
            <a:off x="-2031206" y="3098006"/>
            <a:ext cx="5221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Implementation</a:t>
            </a:r>
            <a:r>
              <a:rPr lang="en-GB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5" name="Rectangle 63"/>
          <p:cNvSpPr>
            <a:spLocks noChangeArrowheads="1"/>
          </p:cNvSpPr>
          <p:nvPr/>
        </p:nvSpPr>
        <p:spPr bwMode="auto">
          <a:xfrm>
            <a:off x="3084513" y="4848225"/>
            <a:ext cx="5762625" cy="1828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Ins="18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en-US" sz="1200" b="1"/>
              <a:t>XML </a:t>
            </a:r>
            <a:endParaRPr lang="fr-FR" altLang="en-US" sz="900" b="1"/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2537" name="Rectangle 3"/>
          <p:cNvSpPr>
            <a:spLocks noChangeArrowheads="1"/>
          </p:cNvSpPr>
          <p:nvPr/>
        </p:nvSpPr>
        <p:spPr bwMode="auto">
          <a:xfrm>
            <a:off x="1208088" y="620713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22539" name="Rectangle 62"/>
          <p:cNvSpPr>
            <a:spLocks noChangeArrowheads="1"/>
          </p:cNvSpPr>
          <p:nvPr/>
        </p:nvSpPr>
        <p:spPr bwMode="auto">
          <a:xfrm>
            <a:off x="2960688" y="847725"/>
            <a:ext cx="5886450" cy="1943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Ins="18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en-US" sz="1200" b="1"/>
              <a:t>SGBD / RDBMS</a:t>
            </a:r>
          </a:p>
        </p:txBody>
      </p:sp>
      <p:grpSp>
        <p:nvGrpSpPr>
          <p:cNvPr id="42049" name="Group 65"/>
          <p:cNvGrpSpPr>
            <a:grpSpLocks/>
          </p:cNvGrpSpPr>
          <p:nvPr/>
        </p:nvGrpSpPr>
        <p:grpSpPr bwMode="auto">
          <a:xfrm>
            <a:off x="2998788" y="1076325"/>
            <a:ext cx="2514600" cy="1638300"/>
            <a:chOff x="1902" y="678"/>
            <a:chExt cx="1584" cy="1032"/>
          </a:xfrm>
        </p:grpSpPr>
        <p:sp>
          <p:nvSpPr>
            <p:cNvPr id="22639" name="Rectangle 66"/>
            <p:cNvSpPr>
              <a:spLocks noChangeArrowheads="1"/>
            </p:cNvSpPr>
            <p:nvPr/>
          </p:nvSpPr>
          <p:spPr bwMode="auto">
            <a:xfrm>
              <a:off x="1902" y="678"/>
              <a:ext cx="1584" cy="103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 sz="1400"/>
                <a:t>Instances</a:t>
              </a:r>
              <a:endParaRPr lang="fr-FR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22640" name="Picture 6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" y="857"/>
              <a:ext cx="1013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59" name="Group 75"/>
          <p:cNvGrpSpPr>
            <a:grpSpLocks/>
          </p:cNvGrpSpPr>
          <p:nvPr/>
        </p:nvGrpSpPr>
        <p:grpSpPr bwMode="auto">
          <a:xfrm>
            <a:off x="3836988" y="160338"/>
            <a:ext cx="5307012" cy="1838325"/>
            <a:chOff x="2430" y="101"/>
            <a:chExt cx="3343" cy="1158"/>
          </a:xfrm>
        </p:grpSpPr>
        <p:grpSp>
          <p:nvGrpSpPr>
            <p:cNvPr id="22620" name="Group 76"/>
            <p:cNvGrpSpPr>
              <a:grpSpLocks/>
            </p:cNvGrpSpPr>
            <p:nvPr/>
          </p:nvGrpSpPr>
          <p:grpSpPr bwMode="auto">
            <a:xfrm>
              <a:off x="2430" y="101"/>
              <a:ext cx="1850" cy="1158"/>
              <a:chOff x="2430" y="101"/>
              <a:chExt cx="1850" cy="1158"/>
            </a:xfrm>
          </p:grpSpPr>
          <p:pic>
            <p:nvPicPr>
              <p:cNvPr id="22622" name="Picture 7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31" b="28459"/>
              <a:stretch>
                <a:fillRect/>
              </a:stretch>
            </p:blipFill>
            <p:spPr bwMode="auto">
              <a:xfrm>
                <a:off x="2631" y="617"/>
                <a:ext cx="803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23" name="Rectangle 78"/>
              <p:cNvSpPr>
                <a:spLocks noChangeArrowheads="1"/>
              </p:cNvSpPr>
              <p:nvPr/>
            </p:nvSpPr>
            <p:spPr bwMode="auto">
              <a:xfrm>
                <a:off x="2430" y="1212"/>
                <a:ext cx="19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2624" name="Rectangle 79"/>
              <p:cNvSpPr>
                <a:spLocks noChangeArrowheads="1"/>
              </p:cNvSpPr>
              <p:nvPr/>
            </p:nvSpPr>
            <p:spPr bwMode="auto">
              <a:xfrm>
                <a:off x="2724" y="900"/>
                <a:ext cx="19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2625" name="Rectangle 80"/>
              <p:cNvSpPr>
                <a:spLocks noChangeArrowheads="1"/>
              </p:cNvSpPr>
              <p:nvPr/>
            </p:nvSpPr>
            <p:spPr bwMode="auto">
              <a:xfrm>
                <a:off x="2724" y="786"/>
                <a:ext cx="19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2626" name="Rectangle 81"/>
              <p:cNvSpPr>
                <a:spLocks noChangeArrowheads="1"/>
              </p:cNvSpPr>
              <p:nvPr/>
            </p:nvSpPr>
            <p:spPr bwMode="auto">
              <a:xfrm>
                <a:off x="2724" y="984"/>
                <a:ext cx="19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cxnSp>
            <p:nvCxnSpPr>
              <p:cNvPr id="22627" name="AutoShape 82"/>
              <p:cNvCxnSpPr>
                <a:cxnSpLocks noChangeShapeType="1"/>
                <a:stCxn id="22623" idx="0"/>
                <a:endCxn id="22626" idx="1"/>
              </p:cNvCxnSpPr>
              <p:nvPr/>
            </p:nvCxnSpPr>
            <p:spPr bwMode="auto">
              <a:xfrm rot="-5400000">
                <a:off x="2523" y="1011"/>
                <a:ext cx="204" cy="198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28" name="AutoShape 83"/>
              <p:cNvCxnSpPr>
                <a:cxnSpLocks noChangeShapeType="1"/>
                <a:stCxn id="22623" idx="0"/>
                <a:endCxn id="22624" idx="1"/>
              </p:cNvCxnSpPr>
              <p:nvPr/>
            </p:nvCxnSpPr>
            <p:spPr bwMode="auto">
              <a:xfrm rot="-5400000">
                <a:off x="2481" y="969"/>
                <a:ext cx="288" cy="198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29" name="AutoShape 84"/>
              <p:cNvCxnSpPr>
                <a:cxnSpLocks noChangeShapeType="1"/>
                <a:stCxn id="22623" idx="0"/>
                <a:endCxn id="22625" idx="1"/>
              </p:cNvCxnSpPr>
              <p:nvPr/>
            </p:nvCxnSpPr>
            <p:spPr bwMode="auto">
              <a:xfrm rot="-5400000">
                <a:off x="2424" y="912"/>
                <a:ext cx="402" cy="198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2630" name="Picture 8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31" b="28459"/>
              <a:stretch>
                <a:fillRect/>
              </a:stretch>
            </p:blipFill>
            <p:spPr bwMode="auto">
              <a:xfrm>
                <a:off x="3285" y="101"/>
                <a:ext cx="803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31" name="Picture 8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31" b="28459"/>
              <a:stretch>
                <a:fillRect/>
              </a:stretch>
            </p:blipFill>
            <p:spPr bwMode="auto">
              <a:xfrm>
                <a:off x="3381" y="197"/>
                <a:ext cx="803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32" name="Picture 8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31" b="28459"/>
              <a:stretch>
                <a:fillRect/>
              </a:stretch>
            </p:blipFill>
            <p:spPr bwMode="auto">
              <a:xfrm>
                <a:off x="3477" y="293"/>
                <a:ext cx="803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33" name="Rectangle 88"/>
              <p:cNvSpPr>
                <a:spLocks noChangeArrowheads="1"/>
              </p:cNvSpPr>
              <p:nvPr/>
            </p:nvSpPr>
            <p:spPr bwMode="auto">
              <a:xfrm>
                <a:off x="3498" y="570"/>
                <a:ext cx="22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2634" name="Rectangle 89"/>
              <p:cNvSpPr>
                <a:spLocks noChangeArrowheads="1"/>
              </p:cNvSpPr>
              <p:nvPr/>
            </p:nvSpPr>
            <p:spPr bwMode="auto">
              <a:xfrm>
                <a:off x="3402" y="474"/>
                <a:ext cx="22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2635" name="Rectangle 90"/>
              <p:cNvSpPr>
                <a:spLocks noChangeArrowheads="1"/>
              </p:cNvSpPr>
              <p:nvPr/>
            </p:nvSpPr>
            <p:spPr bwMode="auto">
              <a:xfrm>
                <a:off x="3300" y="378"/>
                <a:ext cx="222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cxnSp>
            <p:nvCxnSpPr>
              <p:cNvPr id="22636" name="AutoShape 91"/>
              <p:cNvCxnSpPr>
                <a:cxnSpLocks noChangeShapeType="1"/>
                <a:stCxn id="22626" idx="3"/>
                <a:endCxn id="22633" idx="1"/>
              </p:cNvCxnSpPr>
              <p:nvPr/>
            </p:nvCxnSpPr>
            <p:spPr bwMode="auto">
              <a:xfrm flipV="1">
                <a:off x="2916" y="594"/>
                <a:ext cx="582" cy="414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37" name="AutoShape 92"/>
              <p:cNvCxnSpPr>
                <a:cxnSpLocks noChangeShapeType="1"/>
                <a:stCxn id="22624" idx="3"/>
                <a:endCxn id="22634" idx="1"/>
              </p:cNvCxnSpPr>
              <p:nvPr/>
            </p:nvCxnSpPr>
            <p:spPr bwMode="auto">
              <a:xfrm flipV="1">
                <a:off x="2916" y="498"/>
                <a:ext cx="486" cy="426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38" name="AutoShape 93"/>
              <p:cNvCxnSpPr>
                <a:cxnSpLocks noChangeShapeType="1"/>
                <a:stCxn id="22625" idx="3"/>
                <a:endCxn id="22635" idx="1"/>
              </p:cNvCxnSpPr>
              <p:nvPr/>
            </p:nvCxnSpPr>
            <p:spPr bwMode="auto">
              <a:xfrm flipV="1">
                <a:off x="2916" y="402"/>
                <a:ext cx="384" cy="408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621" name="Text Box 94"/>
            <p:cNvSpPr txBox="1">
              <a:spLocks noChangeArrowheads="1"/>
            </p:cNvSpPr>
            <p:nvPr/>
          </p:nvSpPr>
          <p:spPr bwMode="auto">
            <a:xfrm>
              <a:off x="3645" y="151"/>
              <a:ext cx="21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en-US" sz="1400">
                  <a:solidFill>
                    <a:schemeClr val="accent1"/>
                  </a:solidFill>
                </a:rPr>
                <a:t>Evolutions of the object and justifications</a:t>
              </a:r>
              <a:endParaRPr lang="fr-FR" altLang="en-US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2079" name="Group 95"/>
          <p:cNvGrpSpPr>
            <a:grpSpLocks/>
          </p:cNvGrpSpPr>
          <p:nvPr/>
        </p:nvGrpSpPr>
        <p:grpSpPr bwMode="auto">
          <a:xfrm>
            <a:off x="5294313" y="1076325"/>
            <a:ext cx="3067050" cy="1638300"/>
            <a:chOff x="3348" y="678"/>
            <a:chExt cx="1932" cy="1032"/>
          </a:xfrm>
        </p:grpSpPr>
        <p:sp>
          <p:nvSpPr>
            <p:cNvPr id="22617" name="Rectangle 96"/>
            <p:cNvSpPr>
              <a:spLocks noChangeArrowheads="1"/>
            </p:cNvSpPr>
            <p:nvPr/>
          </p:nvSpPr>
          <p:spPr bwMode="auto">
            <a:xfrm>
              <a:off x="3696" y="678"/>
              <a:ext cx="1584" cy="103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400"/>
                <a:t>Documentation</a:t>
              </a:r>
              <a:endParaRPr lang="fr-FR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22618" name="Picture 9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" y="857"/>
              <a:ext cx="1013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9" name="Line 98"/>
            <p:cNvSpPr>
              <a:spLocks noChangeShapeType="1"/>
            </p:cNvSpPr>
            <p:nvPr/>
          </p:nvSpPr>
          <p:spPr bwMode="auto">
            <a:xfrm>
              <a:off x="3348" y="1224"/>
              <a:ext cx="4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2110" name="AutoShape 126"/>
          <p:cNvSpPr>
            <a:spLocks noChangeArrowheads="1"/>
          </p:cNvSpPr>
          <p:nvPr/>
        </p:nvSpPr>
        <p:spPr bwMode="auto">
          <a:xfrm rot="-5400000">
            <a:off x="2447925" y="1638300"/>
            <a:ext cx="1009650" cy="1009650"/>
          </a:xfrm>
          <a:custGeom>
            <a:avLst/>
            <a:gdLst>
              <a:gd name="T0" fmla="*/ 504825 w 21600"/>
              <a:gd name="T1" fmla="*/ 0 h 21600"/>
              <a:gd name="T2" fmla="*/ 126206 w 21600"/>
              <a:gd name="T3" fmla="*/ 504778 h 21600"/>
              <a:gd name="T4" fmla="*/ 504825 w 21600"/>
              <a:gd name="T5" fmla="*/ 252413 h 21600"/>
              <a:gd name="T6" fmla="*/ 1135856 w 21600"/>
              <a:gd name="T7" fmla="*/ 504825 h 21600"/>
              <a:gd name="T8" fmla="*/ 883444 w 21600"/>
              <a:gd name="T9" fmla="*/ 757238 h 21600"/>
              <a:gd name="T10" fmla="*/ 631031 w 21600"/>
              <a:gd name="T11" fmla="*/ 5048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2111" name="Group 127"/>
          <p:cNvGrpSpPr>
            <a:grpSpLocks/>
          </p:cNvGrpSpPr>
          <p:nvPr/>
        </p:nvGrpSpPr>
        <p:grpSpPr bwMode="auto">
          <a:xfrm>
            <a:off x="5527675" y="193675"/>
            <a:ext cx="1762125" cy="1814513"/>
            <a:chOff x="3482" y="122"/>
            <a:chExt cx="1110" cy="1143"/>
          </a:xfrm>
        </p:grpSpPr>
        <p:pic>
          <p:nvPicPr>
            <p:cNvPr id="22612" name="Picture 1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7" t="16240" r="1340" b="56979"/>
            <a:stretch>
              <a:fillRect/>
            </a:stretch>
          </p:blipFill>
          <p:spPr bwMode="auto">
            <a:xfrm>
              <a:off x="3482" y="122"/>
              <a:ext cx="509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613" name="Group 129"/>
            <p:cNvGrpSpPr>
              <a:grpSpLocks/>
            </p:cNvGrpSpPr>
            <p:nvPr/>
          </p:nvGrpSpPr>
          <p:grpSpPr bwMode="auto">
            <a:xfrm>
              <a:off x="3942" y="404"/>
              <a:ext cx="264" cy="861"/>
              <a:chOff x="3942" y="404"/>
              <a:chExt cx="264" cy="861"/>
            </a:xfrm>
          </p:grpSpPr>
          <p:sp>
            <p:nvSpPr>
              <p:cNvPr id="22615" name="Rectangle 130"/>
              <p:cNvSpPr>
                <a:spLocks noChangeArrowheads="1"/>
              </p:cNvSpPr>
              <p:nvPr/>
            </p:nvSpPr>
            <p:spPr bwMode="auto">
              <a:xfrm>
                <a:off x="3942" y="1218"/>
                <a:ext cx="264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cxnSp>
            <p:nvCxnSpPr>
              <p:cNvPr id="22616" name="AutoShape 131"/>
              <p:cNvCxnSpPr>
                <a:cxnSpLocks noChangeShapeType="1"/>
                <a:stCxn id="22615" idx="0"/>
                <a:endCxn id="22612" idx="3"/>
              </p:cNvCxnSpPr>
              <p:nvPr/>
            </p:nvCxnSpPr>
            <p:spPr bwMode="auto">
              <a:xfrm rot="5400000" flipH="1">
                <a:off x="3626" y="769"/>
                <a:ext cx="814" cy="83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614" name="Text Box 132"/>
            <p:cNvSpPr txBox="1">
              <a:spLocks noChangeArrowheads="1"/>
            </p:cNvSpPr>
            <p:nvPr/>
          </p:nvSpPr>
          <p:spPr bwMode="auto">
            <a:xfrm>
              <a:off x="4196" y="151"/>
              <a:ext cx="3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>
                  <a:solidFill>
                    <a:schemeClr val="accent1"/>
                  </a:solidFill>
                </a:rPr>
                <a:t>URLs</a:t>
              </a:r>
              <a:endParaRPr lang="en-GB" altLang="en-US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2150" name="Group 166"/>
          <p:cNvGrpSpPr>
            <a:grpSpLocks/>
          </p:cNvGrpSpPr>
          <p:nvPr/>
        </p:nvGrpSpPr>
        <p:grpSpPr bwMode="auto">
          <a:xfrm>
            <a:off x="3125788" y="4657725"/>
            <a:ext cx="2446337" cy="1979613"/>
            <a:chOff x="1969" y="2934"/>
            <a:chExt cx="1541" cy="1247"/>
          </a:xfrm>
        </p:grpSpPr>
        <p:grpSp>
          <p:nvGrpSpPr>
            <p:cNvPr id="22608" name="Group 72"/>
            <p:cNvGrpSpPr>
              <a:grpSpLocks/>
            </p:cNvGrpSpPr>
            <p:nvPr/>
          </p:nvGrpSpPr>
          <p:grpSpPr bwMode="auto">
            <a:xfrm>
              <a:off x="1969" y="2934"/>
              <a:ext cx="1363" cy="1247"/>
              <a:chOff x="1982" y="2934"/>
              <a:chExt cx="1363" cy="1247"/>
            </a:xfrm>
          </p:grpSpPr>
          <p:pic>
            <p:nvPicPr>
              <p:cNvPr id="22610" name="Picture 7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2" y="3274"/>
                <a:ext cx="1363" cy="9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0000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99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611" name="AutoShape 74"/>
              <p:cNvSpPr>
                <a:spLocks noChangeArrowheads="1"/>
              </p:cNvSpPr>
              <p:nvPr/>
            </p:nvSpPr>
            <p:spPr bwMode="auto">
              <a:xfrm rot="5400000">
                <a:off x="2160" y="2934"/>
                <a:ext cx="636" cy="636"/>
              </a:xfrm>
              <a:custGeom>
                <a:avLst/>
                <a:gdLst>
                  <a:gd name="T0" fmla="*/ 318 w 21600"/>
                  <a:gd name="T1" fmla="*/ 0 h 21600"/>
                  <a:gd name="T2" fmla="*/ 80 w 21600"/>
                  <a:gd name="T3" fmla="*/ 318 h 21600"/>
                  <a:gd name="T4" fmla="*/ 318 w 21600"/>
                  <a:gd name="T5" fmla="*/ 159 h 21600"/>
                  <a:gd name="T6" fmla="*/ 716 w 21600"/>
                  <a:gd name="T7" fmla="*/ 318 h 21600"/>
                  <a:gd name="T8" fmla="*/ 557 w 21600"/>
                  <a:gd name="T9" fmla="*/ 477 h 21600"/>
                  <a:gd name="T10" fmla="*/ 398 w 21600"/>
                  <a:gd name="T11" fmla="*/ 318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8 w 21600"/>
                  <a:gd name="T19" fmla="*/ 3158 h 21600"/>
                  <a:gd name="T20" fmla="*/ 18442 w 21600"/>
                  <a:gd name="T21" fmla="*/ 1844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2609" name="Text Box 157"/>
            <p:cNvSpPr txBox="1">
              <a:spLocks noChangeArrowheads="1"/>
            </p:cNvSpPr>
            <p:nvPr/>
          </p:nvSpPr>
          <p:spPr bwMode="auto">
            <a:xfrm>
              <a:off x="2811" y="3058"/>
              <a:ext cx="6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/>
                <a:t>Morphology</a:t>
              </a:r>
            </a:p>
          </p:txBody>
        </p:sp>
      </p:grpSp>
      <p:grpSp>
        <p:nvGrpSpPr>
          <p:cNvPr id="42149" name="Group 165"/>
          <p:cNvGrpSpPr>
            <a:grpSpLocks/>
          </p:cNvGrpSpPr>
          <p:nvPr/>
        </p:nvGrpSpPr>
        <p:grpSpPr bwMode="auto">
          <a:xfrm>
            <a:off x="5638800" y="4873625"/>
            <a:ext cx="2828925" cy="1512888"/>
            <a:chOff x="3552" y="3070"/>
            <a:chExt cx="1782" cy="953"/>
          </a:xfrm>
        </p:grpSpPr>
        <p:sp>
          <p:nvSpPr>
            <p:cNvPr id="22588" name="Line 154"/>
            <p:cNvSpPr>
              <a:spLocks noChangeShapeType="1"/>
            </p:cNvSpPr>
            <p:nvPr/>
          </p:nvSpPr>
          <p:spPr bwMode="auto">
            <a:xfrm>
              <a:off x="3552" y="3248"/>
              <a:ext cx="0" cy="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89" name="Text Box 158"/>
            <p:cNvSpPr txBox="1">
              <a:spLocks noChangeArrowheads="1"/>
            </p:cNvSpPr>
            <p:nvPr/>
          </p:nvSpPr>
          <p:spPr bwMode="auto">
            <a:xfrm>
              <a:off x="3580" y="3070"/>
              <a:ext cx="67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/>
                <a:t>Vocabulary</a:t>
              </a:r>
            </a:p>
          </p:txBody>
        </p:sp>
        <p:grpSp>
          <p:nvGrpSpPr>
            <p:cNvPr id="22590" name="Group 164"/>
            <p:cNvGrpSpPr>
              <a:grpSpLocks/>
            </p:cNvGrpSpPr>
            <p:nvPr/>
          </p:nvGrpSpPr>
          <p:grpSpPr bwMode="auto">
            <a:xfrm>
              <a:off x="3708" y="3366"/>
              <a:ext cx="1626" cy="504"/>
              <a:chOff x="3708" y="3366"/>
              <a:chExt cx="1626" cy="504"/>
            </a:xfrm>
          </p:grpSpPr>
          <p:sp>
            <p:nvSpPr>
              <p:cNvPr id="22591" name="Oval 134"/>
              <p:cNvSpPr>
                <a:spLocks noChangeArrowheads="1"/>
              </p:cNvSpPr>
              <p:nvPr/>
            </p:nvSpPr>
            <p:spPr bwMode="auto">
              <a:xfrm>
                <a:off x="3795" y="3453"/>
                <a:ext cx="449" cy="33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pic>
            <p:nvPicPr>
              <p:cNvPr id="22592" name="Picture 15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" y="3533"/>
                <a:ext cx="1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CC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93" name="Picture 13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4" y="3532"/>
                <a:ext cx="70" cy="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94" name="Picture 13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4" y="3631"/>
                <a:ext cx="74" cy="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2595" name="Group 144"/>
              <p:cNvGrpSpPr>
                <a:grpSpLocks/>
              </p:cNvGrpSpPr>
              <p:nvPr/>
            </p:nvGrpSpPr>
            <p:grpSpPr bwMode="auto">
              <a:xfrm>
                <a:off x="4278" y="3442"/>
                <a:ext cx="449" cy="331"/>
                <a:chOff x="3048" y="1344"/>
                <a:chExt cx="672" cy="480"/>
              </a:xfrm>
            </p:grpSpPr>
            <p:sp>
              <p:nvSpPr>
                <p:cNvPr id="22604" name="Oval 145"/>
                <p:cNvSpPr>
                  <a:spLocks noChangeArrowheads="1"/>
                </p:cNvSpPr>
                <p:nvPr/>
              </p:nvSpPr>
              <p:spPr bwMode="auto">
                <a:xfrm>
                  <a:off x="3048" y="1344"/>
                  <a:ext cx="672" cy="48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GB" altLang="en-US"/>
                </a:p>
              </p:txBody>
            </p:sp>
            <p:pic>
              <p:nvPicPr>
                <p:cNvPr id="22605" name="Picture 146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0" y="1458"/>
                  <a:ext cx="105" cy="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606" name="Picture 147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" y="1458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607" name="Picture 148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0" y="1602"/>
                  <a:ext cx="111" cy="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2596" name="Group 149"/>
              <p:cNvGrpSpPr>
                <a:grpSpLocks/>
              </p:cNvGrpSpPr>
              <p:nvPr/>
            </p:nvGrpSpPr>
            <p:grpSpPr bwMode="auto">
              <a:xfrm>
                <a:off x="4762" y="3437"/>
                <a:ext cx="449" cy="331"/>
                <a:chOff x="3048" y="1344"/>
                <a:chExt cx="672" cy="480"/>
              </a:xfrm>
            </p:grpSpPr>
            <p:sp>
              <p:nvSpPr>
                <p:cNvPr id="22600" name="Oval 150"/>
                <p:cNvSpPr>
                  <a:spLocks noChangeArrowheads="1"/>
                </p:cNvSpPr>
                <p:nvPr/>
              </p:nvSpPr>
              <p:spPr bwMode="auto">
                <a:xfrm>
                  <a:off x="3048" y="1344"/>
                  <a:ext cx="672" cy="48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GB" altLang="en-US"/>
                </a:p>
              </p:txBody>
            </p:sp>
            <p:pic>
              <p:nvPicPr>
                <p:cNvPr id="22601" name="Picture 15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0" y="1458"/>
                  <a:ext cx="105" cy="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602" name="Picture 152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4" y="1458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603" name="Picture 15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0" y="1602"/>
                  <a:ext cx="111" cy="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2597" name="Picture 160"/>
              <p:cNvPicPr>
                <a:picLocks noChangeAspect="1" noChangeArrowheads="1"/>
              </p:cNvPicPr>
              <p:nvPr/>
            </p:nvPicPr>
            <p:blipFill>
              <a:blip r:embed="rId13">
                <a:lum bright="-18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95"/>
              <a:stretch>
                <a:fillRect/>
              </a:stretch>
            </p:blipFill>
            <p:spPr bwMode="auto">
              <a:xfrm>
                <a:off x="4361" y="3523"/>
                <a:ext cx="197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CC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98" name="Picture 16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4" y="3518"/>
                <a:ext cx="197" cy="1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CC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599" name="Rectangle 163"/>
              <p:cNvSpPr>
                <a:spLocks noChangeArrowheads="1"/>
              </p:cNvSpPr>
              <p:nvPr/>
            </p:nvSpPr>
            <p:spPr bwMode="auto">
              <a:xfrm>
                <a:off x="3708" y="3366"/>
                <a:ext cx="1626" cy="50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</p:grpSp>
      </p:grpSp>
      <p:sp>
        <p:nvSpPr>
          <p:cNvPr id="22547" name="Oval 168"/>
          <p:cNvSpPr>
            <a:spLocks noChangeArrowheads="1"/>
          </p:cNvSpPr>
          <p:nvPr/>
        </p:nvSpPr>
        <p:spPr bwMode="auto">
          <a:xfrm>
            <a:off x="6705600" y="3114675"/>
            <a:ext cx="257175" cy="3429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2164" name="Oval 180"/>
          <p:cNvSpPr>
            <a:spLocks noChangeArrowheads="1"/>
          </p:cNvSpPr>
          <p:nvPr/>
        </p:nvSpPr>
        <p:spPr bwMode="auto">
          <a:xfrm>
            <a:off x="1379538" y="4267200"/>
            <a:ext cx="325437" cy="325438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42165" name="Picture 18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"/>
          <a:stretch>
            <a:fillRect/>
          </a:stretch>
        </p:blipFill>
        <p:spPr bwMode="auto">
          <a:xfrm>
            <a:off x="5518150" y="2832100"/>
            <a:ext cx="347345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159" name="Group 175"/>
          <p:cNvGrpSpPr>
            <a:grpSpLocks/>
          </p:cNvGrpSpPr>
          <p:nvPr/>
        </p:nvGrpSpPr>
        <p:grpSpPr bwMode="auto">
          <a:xfrm>
            <a:off x="4533900" y="2565400"/>
            <a:ext cx="2257425" cy="2308225"/>
            <a:chOff x="2856" y="1616"/>
            <a:chExt cx="1422" cy="1454"/>
          </a:xfrm>
        </p:grpSpPr>
        <p:cxnSp>
          <p:nvCxnSpPr>
            <p:cNvPr id="22584" name="AutoShape 169"/>
            <p:cNvCxnSpPr>
              <a:cxnSpLocks noChangeShapeType="1"/>
            </p:cNvCxnSpPr>
            <p:nvPr/>
          </p:nvCxnSpPr>
          <p:spPr bwMode="auto">
            <a:xfrm rot="10800000" flipV="1">
              <a:off x="3155" y="2070"/>
              <a:ext cx="1063" cy="988"/>
            </a:xfrm>
            <a:prstGeom prst="bentConnector2">
              <a:avLst/>
            </a:prstGeom>
            <a:noFill/>
            <a:ln w="19050">
              <a:solidFill>
                <a:schemeClr val="accent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85" name="AutoShape 170"/>
            <p:cNvCxnSpPr>
              <a:cxnSpLocks noChangeShapeType="1"/>
            </p:cNvCxnSpPr>
            <p:nvPr/>
          </p:nvCxnSpPr>
          <p:spPr bwMode="auto">
            <a:xfrm rot="10800000">
              <a:off x="2856" y="1616"/>
              <a:ext cx="1386" cy="454"/>
            </a:xfrm>
            <a:prstGeom prst="bentConnector2">
              <a:avLst/>
            </a:prstGeom>
            <a:noFill/>
            <a:ln w="19050">
              <a:solidFill>
                <a:schemeClr val="accent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86" name="AutoShape 171"/>
            <p:cNvCxnSpPr>
              <a:cxnSpLocks noChangeShapeType="1"/>
              <a:stCxn id="22547" idx="2"/>
            </p:cNvCxnSpPr>
            <p:nvPr/>
          </p:nvCxnSpPr>
          <p:spPr bwMode="auto">
            <a:xfrm rot="10800000" flipH="1">
              <a:off x="4224" y="1616"/>
              <a:ext cx="54" cy="454"/>
            </a:xfrm>
            <a:prstGeom prst="bentConnector4">
              <a:avLst>
                <a:gd name="adj1" fmla="val -266667"/>
                <a:gd name="adj2" fmla="val 61894"/>
              </a:avLst>
            </a:prstGeom>
            <a:noFill/>
            <a:ln w="19050">
              <a:solidFill>
                <a:schemeClr val="accent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87" name="AutoShape 174"/>
            <p:cNvCxnSpPr>
              <a:cxnSpLocks noChangeShapeType="1"/>
              <a:endCxn id="22589" idx="0"/>
            </p:cNvCxnSpPr>
            <p:nvPr/>
          </p:nvCxnSpPr>
          <p:spPr bwMode="auto">
            <a:xfrm rot="5400000">
              <a:off x="3415" y="2567"/>
              <a:ext cx="1006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551" name="Rectangle 6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2552" name="Rectangle 61"/>
          <p:cNvSpPr>
            <a:spLocks noChangeArrowheads="1"/>
          </p:cNvSpPr>
          <p:nvPr/>
        </p:nvSpPr>
        <p:spPr bwMode="auto">
          <a:xfrm>
            <a:off x="312738" y="2692400"/>
            <a:ext cx="1676400" cy="213360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22553" name="Group 99"/>
          <p:cNvGrpSpPr>
            <a:grpSpLocks/>
          </p:cNvGrpSpPr>
          <p:nvPr/>
        </p:nvGrpSpPr>
        <p:grpSpPr bwMode="auto">
          <a:xfrm>
            <a:off x="714375" y="2838450"/>
            <a:ext cx="933450" cy="1858963"/>
            <a:chOff x="528" y="1772"/>
            <a:chExt cx="588" cy="1171"/>
          </a:xfrm>
        </p:grpSpPr>
        <p:pic>
          <p:nvPicPr>
            <p:cNvPr id="22558" name="Picture 10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" y="1790"/>
              <a:ext cx="9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1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782"/>
              <a:ext cx="90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10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1776"/>
              <a:ext cx="90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10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772"/>
              <a:ext cx="9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62" name="Rectangle 104"/>
            <p:cNvSpPr>
              <a:spLocks noChangeArrowheads="1"/>
            </p:cNvSpPr>
            <p:nvPr/>
          </p:nvSpPr>
          <p:spPr bwMode="auto">
            <a:xfrm>
              <a:off x="892" y="2255"/>
              <a:ext cx="97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63" name="Rectangle 105"/>
            <p:cNvSpPr>
              <a:spLocks noChangeArrowheads="1"/>
            </p:cNvSpPr>
            <p:nvPr/>
          </p:nvSpPr>
          <p:spPr bwMode="auto">
            <a:xfrm>
              <a:off x="760" y="1929"/>
              <a:ext cx="97" cy="9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64" name="Rectangle 106"/>
            <p:cNvSpPr>
              <a:spLocks noChangeArrowheads="1"/>
            </p:cNvSpPr>
            <p:nvPr/>
          </p:nvSpPr>
          <p:spPr bwMode="auto">
            <a:xfrm>
              <a:off x="590" y="2255"/>
              <a:ext cx="97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65" name="Rectangle 107"/>
            <p:cNvSpPr>
              <a:spLocks noChangeArrowheads="1"/>
            </p:cNvSpPr>
            <p:nvPr/>
          </p:nvSpPr>
          <p:spPr bwMode="auto">
            <a:xfrm>
              <a:off x="795" y="2497"/>
              <a:ext cx="97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66" name="Rectangle 108"/>
            <p:cNvSpPr>
              <a:spLocks noChangeArrowheads="1"/>
            </p:cNvSpPr>
            <p:nvPr/>
          </p:nvSpPr>
          <p:spPr bwMode="auto">
            <a:xfrm>
              <a:off x="589" y="2495"/>
              <a:ext cx="97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67" name="Rectangle 109"/>
            <p:cNvSpPr>
              <a:spLocks noChangeArrowheads="1"/>
            </p:cNvSpPr>
            <p:nvPr/>
          </p:nvSpPr>
          <p:spPr bwMode="auto">
            <a:xfrm>
              <a:off x="1019" y="2495"/>
              <a:ext cx="97" cy="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22568" name="AutoShape 110"/>
            <p:cNvCxnSpPr>
              <a:cxnSpLocks noChangeShapeType="1"/>
              <a:stCxn id="22563" idx="2"/>
              <a:endCxn id="22564" idx="0"/>
            </p:cNvCxnSpPr>
            <p:nvPr/>
          </p:nvCxnSpPr>
          <p:spPr bwMode="auto">
            <a:xfrm rot="5400000">
              <a:off x="610" y="2055"/>
              <a:ext cx="228" cy="1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69" name="AutoShape 111"/>
            <p:cNvCxnSpPr>
              <a:cxnSpLocks noChangeShapeType="1"/>
              <a:stCxn id="22563" idx="2"/>
              <a:endCxn id="22562" idx="0"/>
            </p:cNvCxnSpPr>
            <p:nvPr/>
          </p:nvCxnSpPr>
          <p:spPr bwMode="auto">
            <a:xfrm rot="16200000" flipH="1">
              <a:off x="761" y="2075"/>
              <a:ext cx="228" cy="131"/>
            </a:xfrm>
            <a:prstGeom prst="bentConnector3">
              <a:avLst>
                <a:gd name="adj1" fmla="val 498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70" name="AutoShape 112"/>
            <p:cNvCxnSpPr>
              <a:cxnSpLocks noChangeShapeType="1"/>
              <a:stCxn id="22564" idx="2"/>
              <a:endCxn id="22566" idx="0"/>
            </p:cNvCxnSpPr>
            <p:nvPr/>
          </p:nvCxnSpPr>
          <p:spPr bwMode="auto">
            <a:xfrm rot="5400000">
              <a:off x="566" y="2424"/>
              <a:ext cx="143" cy="0"/>
            </a:xfrm>
            <a:prstGeom prst="bentConnector3">
              <a:avLst>
                <a:gd name="adj1" fmla="val 4979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71" name="AutoShape 113"/>
            <p:cNvCxnSpPr>
              <a:cxnSpLocks noChangeShapeType="1"/>
              <a:stCxn id="22562" idx="2"/>
              <a:endCxn id="22565" idx="0"/>
            </p:cNvCxnSpPr>
            <p:nvPr/>
          </p:nvCxnSpPr>
          <p:spPr bwMode="auto">
            <a:xfrm rot="5400000">
              <a:off x="819" y="2377"/>
              <a:ext cx="145" cy="9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72" name="AutoShape 114"/>
            <p:cNvCxnSpPr>
              <a:cxnSpLocks noChangeShapeType="1"/>
              <a:stCxn id="22562" idx="2"/>
              <a:endCxn id="22567" idx="0"/>
            </p:cNvCxnSpPr>
            <p:nvPr/>
          </p:nvCxnSpPr>
          <p:spPr bwMode="auto">
            <a:xfrm rot="16200000" flipH="1">
              <a:off x="932" y="2360"/>
              <a:ext cx="143" cy="12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573" name="Line 115"/>
            <p:cNvSpPr>
              <a:spLocks noChangeShapeType="1"/>
            </p:cNvSpPr>
            <p:nvPr/>
          </p:nvSpPr>
          <p:spPr bwMode="auto">
            <a:xfrm>
              <a:off x="665" y="1880"/>
              <a:ext cx="24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74" name="Oval 116"/>
            <p:cNvSpPr>
              <a:spLocks noChangeArrowheads="1"/>
            </p:cNvSpPr>
            <p:nvPr/>
          </p:nvSpPr>
          <p:spPr bwMode="auto">
            <a:xfrm>
              <a:off x="532" y="2862"/>
              <a:ext cx="81" cy="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75" name="AutoShape 117"/>
            <p:cNvSpPr>
              <a:spLocks noChangeArrowheads="1"/>
            </p:cNvSpPr>
            <p:nvPr/>
          </p:nvSpPr>
          <p:spPr bwMode="auto">
            <a:xfrm>
              <a:off x="872" y="2862"/>
              <a:ext cx="93" cy="81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76" name="AutoShape 118"/>
            <p:cNvSpPr>
              <a:spLocks noChangeArrowheads="1"/>
            </p:cNvSpPr>
            <p:nvPr/>
          </p:nvSpPr>
          <p:spPr bwMode="auto">
            <a:xfrm>
              <a:off x="642" y="2836"/>
              <a:ext cx="86" cy="107"/>
            </a:xfrm>
            <a:prstGeom prst="diamond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2577" name="Rectangle 119"/>
            <p:cNvSpPr>
              <a:spLocks noChangeArrowheads="1"/>
            </p:cNvSpPr>
            <p:nvPr/>
          </p:nvSpPr>
          <p:spPr bwMode="auto">
            <a:xfrm>
              <a:off x="994" y="2867"/>
              <a:ext cx="76" cy="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22578" name="AutoShape 120"/>
            <p:cNvCxnSpPr>
              <a:cxnSpLocks noChangeShapeType="1"/>
              <a:stCxn id="22574" idx="2"/>
              <a:endCxn id="22564" idx="1"/>
            </p:cNvCxnSpPr>
            <p:nvPr/>
          </p:nvCxnSpPr>
          <p:spPr bwMode="auto">
            <a:xfrm rot="10800000" flipH="1">
              <a:off x="532" y="2304"/>
              <a:ext cx="58" cy="599"/>
            </a:xfrm>
            <a:prstGeom prst="bentConnector3">
              <a:avLst>
                <a:gd name="adj1" fmla="val -148454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79" name="AutoShape 121"/>
            <p:cNvCxnSpPr>
              <a:cxnSpLocks noChangeShapeType="1"/>
              <a:stCxn id="22577" idx="3"/>
              <a:endCxn id="22562" idx="3"/>
            </p:cNvCxnSpPr>
            <p:nvPr/>
          </p:nvCxnSpPr>
          <p:spPr bwMode="auto">
            <a:xfrm flipH="1" flipV="1">
              <a:off x="989" y="2303"/>
              <a:ext cx="81" cy="602"/>
            </a:xfrm>
            <a:prstGeom prst="bentConnector3">
              <a:avLst>
                <a:gd name="adj1" fmla="val -105111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580" name="AutoShape 122"/>
            <p:cNvSpPr>
              <a:spLocks noChangeArrowheads="1"/>
            </p:cNvSpPr>
            <p:nvPr/>
          </p:nvSpPr>
          <p:spPr bwMode="auto">
            <a:xfrm>
              <a:off x="757" y="2862"/>
              <a:ext cx="86" cy="81"/>
            </a:xfrm>
            <a:prstGeom prst="pentagon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22581" name="AutoShape 123"/>
            <p:cNvCxnSpPr>
              <a:cxnSpLocks noChangeShapeType="1"/>
              <a:stCxn id="22576" idx="0"/>
              <a:endCxn id="22566" idx="2"/>
            </p:cNvCxnSpPr>
            <p:nvPr/>
          </p:nvCxnSpPr>
          <p:spPr bwMode="auto">
            <a:xfrm rot="5400000" flipH="1">
              <a:off x="540" y="2690"/>
              <a:ext cx="244" cy="47"/>
            </a:xfrm>
            <a:prstGeom prst="bentConnector3">
              <a:avLst>
                <a:gd name="adj1" fmla="val 50000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82" name="AutoShape 124"/>
            <p:cNvCxnSpPr>
              <a:cxnSpLocks noChangeShapeType="1"/>
              <a:stCxn id="22580" idx="0"/>
              <a:endCxn id="22565" idx="2"/>
            </p:cNvCxnSpPr>
            <p:nvPr/>
          </p:nvCxnSpPr>
          <p:spPr bwMode="auto">
            <a:xfrm rot="-5400000">
              <a:off x="688" y="2706"/>
              <a:ext cx="268" cy="44"/>
            </a:xfrm>
            <a:prstGeom prst="bentConnector3">
              <a:avLst>
                <a:gd name="adj1" fmla="val 50000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83" name="AutoShape 125"/>
            <p:cNvCxnSpPr>
              <a:cxnSpLocks noChangeShapeType="1"/>
              <a:stCxn id="22575" idx="0"/>
              <a:endCxn id="22567" idx="2"/>
            </p:cNvCxnSpPr>
            <p:nvPr/>
          </p:nvCxnSpPr>
          <p:spPr bwMode="auto">
            <a:xfrm rot="-5400000">
              <a:off x="858" y="2653"/>
              <a:ext cx="270" cy="148"/>
            </a:xfrm>
            <a:prstGeom prst="bentConnector3">
              <a:avLst>
                <a:gd name="adj1" fmla="val 49889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52" name="Group 68"/>
          <p:cNvGrpSpPr>
            <a:grpSpLocks/>
          </p:cNvGrpSpPr>
          <p:nvPr/>
        </p:nvGrpSpPr>
        <p:grpSpPr bwMode="auto">
          <a:xfrm>
            <a:off x="411163" y="2370138"/>
            <a:ext cx="3611562" cy="3200400"/>
            <a:chOff x="272" y="1493"/>
            <a:chExt cx="2275" cy="2016"/>
          </a:xfrm>
        </p:grpSpPr>
        <p:sp>
          <p:nvSpPr>
            <p:cNvPr id="22555" name="Text Box 69"/>
            <p:cNvSpPr txBox="1">
              <a:spLocks noChangeArrowheads="1"/>
            </p:cNvSpPr>
            <p:nvPr/>
          </p:nvSpPr>
          <p:spPr bwMode="auto">
            <a:xfrm>
              <a:off x="272" y="3049"/>
              <a:ext cx="898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en-US" sz="1400">
                  <a:solidFill>
                    <a:schemeClr val="bg1"/>
                  </a:solidFill>
                </a:rPr>
                <a:t>Model </a:t>
              </a:r>
            </a:p>
            <a:p>
              <a:pPr algn="ctr"/>
              <a:r>
                <a:rPr lang="fr-FR" altLang="en-US" sz="1400">
                  <a:solidFill>
                    <a:schemeClr val="bg1"/>
                  </a:solidFill>
                </a:rPr>
                <a:t>set of concepts </a:t>
              </a:r>
            </a:p>
            <a:p>
              <a:pPr algn="ctr"/>
              <a:r>
                <a:rPr lang="fr-FR" altLang="en-US" sz="1400">
                  <a:solidFill>
                    <a:schemeClr val="bg1"/>
                  </a:solidFill>
                </a:rPr>
                <a:t>(classes)</a:t>
              </a:r>
              <a:endParaRPr lang="fr-FR" altLang="en-US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556" name="Picture 70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" y="1493"/>
              <a:ext cx="1013" cy="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57" name="AutoShape 71"/>
            <p:cNvSpPr>
              <a:spLocks noChangeArrowheads="1"/>
            </p:cNvSpPr>
            <p:nvPr/>
          </p:nvSpPr>
          <p:spPr bwMode="auto">
            <a:xfrm rot="5400000">
              <a:off x="1296" y="2328"/>
              <a:ext cx="258" cy="519"/>
            </a:xfrm>
            <a:prstGeom prst="upArrow">
              <a:avLst>
                <a:gd name="adj1" fmla="val 50000"/>
                <a:gd name="adj2" fmla="val 50291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10" grpId="0" animBg="1"/>
      <p:bldP spid="421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95" name="Picture 12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4099"/>
          <a:stretch>
            <a:fillRect/>
          </a:stretch>
        </p:blipFill>
        <p:spPr bwMode="auto">
          <a:xfrm>
            <a:off x="7186613" y="4135438"/>
            <a:ext cx="19573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1026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24580" name="Picture 1028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Rectangle 1029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82" name="Rectangle 1030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83" name="Rectangle 1031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24584" name="Rectangle 1032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24585" name="Rectangle 1044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3D models created dynamically</a:t>
            </a:r>
            <a:endParaRPr lang="en-GB" altLang="en-US">
              <a:solidFill>
                <a:srgbClr val="FFFF99"/>
              </a:solidFill>
            </a:endParaRPr>
          </a:p>
        </p:txBody>
      </p:sp>
      <p:grpSp>
        <p:nvGrpSpPr>
          <p:cNvPr id="46134" name="Group 1078"/>
          <p:cNvGrpSpPr>
            <a:grpSpLocks/>
          </p:cNvGrpSpPr>
          <p:nvPr/>
        </p:nvGrpSpPr>
        <p:grpSpPr bwMode="auto">
          <a:xfrm>
            <a:off x="1323975" y="4233863"/>
            <a:ext cx="2200275" cy="2111375"/>
            <a:chOff x="720" y="771"/>
            <a:chExt cx="1386" cy="1348"/>
          </a:xfrm>
        </p:grpSpPr>
        <p:pic>
          <p:nvPicPr>
            <p:cNvPr id="24661" name="Picture 10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71"/>
              <a:ext cx="1249" cy="1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62" name="Rectangle 1057"/>
            <p:cNvSpPr>
              <a:spLocks noChangeArrowheads="1"/>
            </p:cNvSpPr>
            <p:nvPr/>
          </p:nvSpPr>
          <p:spPr bwMode="auto">
            <a:xfrm>
              <a:off x="1446" y="1868"/>
              <a:ext cx="660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hlink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>
                <a:solidFill>
                  <a:srgbClr val="FFFF99"/>
                </a:solidFill>
              </a:endParaRPr>
            </a:p>
          </p:txBody>
        </p:sp>
      </p:grpSp>
      <p:grpSp>
        <p:nvGrpSpPr>
          <p:cNvPr id="46135" name="Group 1079"/>
          <p:cNvGrpSpPr>
            <a:grpSpLocks/>
          </p:cNvGrpSpPr>
          <p:nvPr/>
        </p:nvGrpSpPr>
        <p:grpSpPr bwMode="auto">
          <a:xfrm>
            <a:off x="3360738" y="4144963"/>
            <a:ext cx="1901825" cy="2195512"/>
            <a:chOff x="2030" y="739"/>
            <a:chExt cx="1198" cy="1383"/>
          </a:xfrm>
        </p:grpSpPr>
        <p:pic>
          <p:nvPicPr>
            <p:cNvPr id="24659" name="Picture 106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" y="739"/>
              <a:ext cx="1168" cy="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60" name="Rectangle 1061"/>
            <p:cNvSpPr>
              <a:spLocks noChangeArrowheads="1"/>
            </p:cNvSpPr>
            <p:nvPr/>
          </p:nvSpPr>
          <p:spPr bwMode="auto">
            <a:xfrm>
              <a:off x="2754" y="1880"/>
              <a:ext cx="4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hlink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>
                <a:solidFill>
                  <a:srgbClr val="A2C2B4"/>
                </a:solidFill>
              </a:endParaRPr>
            </a:p>
          </p:txBody>
        </p:sp>
      </p:grpSp>
      <p:grpSp>
        <p:nvGrpSpPr>
          <p:cNvPr id="46136" name="Group 1080"/>
          <p:cNvGrpSpPr>
            <a:grpSpLocks/>
          </p:cNvGrpSpPr>
          <p:nvPr/>
        </p:nvGrpSpPr>
        <p:grpSpPr bwMode="auto">
          <a:xfrm>
            <a:off x="5222875" y="4194175"/>
            <a:ext cx="1943100" cy="2244725"/>
            <a:chOff x="3315" y="758"/>
            <a:chExt cx="1224" cy="1414"/>
          </a:xfrm>
        </p:grpSpPr>
        <p:pic>
          <p:nvPicPr>
            <p:cNvPr id="24657" name="Picture 106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758"/>
              <a:ext cx="1224" cy="1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58" name="Rectangle 1063"/>
            <p:cNvSpPr>
              <a:spLocks noChangeArrowheads="1"/>
            </p:cNvSpPr>
            <p:nvPr/>
          </p:nvSpPr>
          <p:spPr bwMode="auto">
            <a:xfrm>
              <a:off x="4074" y="1886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hlink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>
                <a:solidFill>
                  <a:srgbClr val="A2C2B4"/>
                </a:solidFill>
              </a:endParaRPr>
            </a:p>
          </p:txBody>
        </p:sp>
      </p:grpSp>
      <p:sp>
        <p:nvSpPr>
          <p:cNvPr id="24589" name="Rectangle 1104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0" name="Text Box 1158"/>
          <p:cNvSpPr txBox="1">
            <a:spLocks noChangeArrowheads="1"/>
          </p:cNvSpPr>
          <p:nvPr/>
        </p:nvSpPr>
        <p:spPr bwMode="auto">
          <a:xfrm>
            <a:off x="1028700" y="1133475"/>
            <a:ext cx="1228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en-US" sz="1400">
              <a:solidFill>
                <a:srgbClr val="FFFF99"/>
              </a:solidFill>
            </a:endParaRPr>
          </a:p>
          <a:p>
            <a:r>
              <a:rPr lang="pl-PL" altLang="en-US" sz="1400">
                <a:solidFill>
                  <a:srgbClr val="FFFFCC"/>
                </a:solidFill>
              </a:rPr>
              <a:t>query :</a:t>
            </a:r>
            <a:endParaRPr lang="en-GB" altLang="en-US" sz="1400">
              <a:solidFill>
                <a:srgbClr val="FFFF99"/>
              </a:solidFill>
            </a:endParaRPr>
          </a:p>
        </p:txBody>
      </p:sp>
      <p:sp>
        <p:nvSpPr>
          <p:cNvPr id="24591" name="Text Box 1087"/>
          <p:cNvSpPr txBox="1">
            <a:spLocks noChangeArrowheads="1"/>
          </p:cNvSpPr>
          <p:nvPr/>
        </p:nvSpPr>
        <p:spPr bwMode="auto">
          <a:xfrm>
            <a:off x="1316038" y="1787525"/>
            <a:ext cx="1530350" cy="1612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400">
                <a:solidFill>
                  <a:srgbClr val="FFFF99"/>
                </a:solidFill>
              </a:rPr>
              <a:t>Urban Block</a:t>
            </a:r>
          </a:p>
          <a:p>
            <a:r>
              <a:rPr lang="en-GB" altLang="en-US" sz="1400">
                <a:solidFill>
                  <a:srgbClr val="FFFF99"/>
                </a:solidFill>
              </a:rPr>
              <a:t>Urban Edifice </a:t>
            </a:r>
          </a:p>
          <a:p>
            <a:r>
              <a:rPr lang="en-GB" altLang="en-US" sz="1400">
                <a:solidFill>
                  <a:srgbClr val="FFFF99"/>
                </a:solidFill>
              </a:rPr>
              <a:t>Street</a:t>
            </a:r>
          </a:p>
          <a:p>
            <a:r>
              <a:rPr lang="en-GB" altLang="en-US" sz="1400">
                <a:solidFill>
                  <a:srgbClr val="FFFF99"/>
                </a:solidFill>
              </a:rPr>
              <a:t>Square</a:t>
            </a:r>
          </a:p>
          <a:p>
            <a:r>
              <a:rPr lang="en-GB" altLang="en-US" sz="1400">
                <a:solidFill>
                  <a:srgbClr val="FFFF99"/>
                </a:solidFill>
              </a:rPr>
              <a:t>Green Area</a:t>
            </a:r>
          </a:p>
          <a:p>
            <a:r>
              <a:rPr lang="en-GB" altLang="en-US" sz="1400">
                <a:solidFill>
                  <a:srgbClr val="FFFF99"/>
                </a:solidFill>
              </a:rPr>
              <a:t>Fortifications</a:t>
            </a:r>
          </a:p>
          <a:p>
            <a:r>
              <a:rPr lang="en-GB" altLang="en-US">
                <a:solidFill>
                  <a:srgbClr val="FFFF99"/>
                </a:solidFill>
              </a:rPr>
              <a:t>...</a:t>
            </a:r>
          </a:p>
        </p:txBody>
      </p:sp>
      <p:sp>
        <p:nvSpPr>
          <p:cNvPr id="24592" name="Text Box 1161"/>
          <p:cNvSpPr txBox="1">
            <a:spLocks noChangeArrowheads="1"/>
          </p:cNvSpPr>
          <p:nvPr/>
        </p:nvSpPr>
        <p:spPr bwMode="auto">
          <a:xfrm>
            <a:off x="1076325" y="3462338"/>
            <a:ext cx="1228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en-US" sz="1400" i="1">
                <a:solidFill>
                  <a:srgbClr val="FFFFCC"/>
                </a:solidFill>
              </a:rPr>
              <a:t>year</a:t>
            </a:r>
            <a:endParaRPr lang="en-GB" altLang="en-US" sz="1400" i="1">
              <a:solidFill>
                <a:srgbClr val="FFFF99"/>
              </a:solidFill>
            </a:endParaRPr>
          </a:p>
        </p:txBody>
      </p:sp>
      <p:sp>
        <p:nvSpPr>
          <p:cNvPr id="24593" name="Line 1219"/>
          <p:cNvSpPr>
            <a:spLocks noChangeShapeType="1"/>
          </p:cNvSpPr>
          <p:nvPr/>
        </p:nvSpPr>
        <p:spPr bwMode="auto">
          <a:xfrm>
            <a:off x="2600325" y="2019300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4" name="Rectangle 1107"/>
          <p:cNvSpPr>
            <a:spLocks noChangeArrowheads="1"/>
          </p:cNvSpPr>
          <p:nvPr/>
        </p:nvSpPr>
        <p:spPr bwMode="auto">
          <a:xfrm>
            <a:off x="2943225" y="1866900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5" name="Rectangle 1109"/>
          <p:cNvSpPr>
            <a:spLocks noChangeArrowheads="1"/>
          </p:cNvSpPr>
          <p:nvPr/>
        </p:nvSpPr>
        <p:spPr bwMode="auto">
          <a:xfrm>
            <a:off x="2943225" y="2071688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6" name="Rectangle 1110"/>
          <p:cNvSpPr>
            <a:spLocks noChangeArrowheads="1"/>
          </p:cNvSpPr>
          <p:nvPr/>
        </p:nvSpPr>
        <p:spPr bwMode="auto">
          <a:xfrm>
            <a:off x="2943225" y="2295525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7" name="Rectangle 1111"/>
          <p:cNvSpPr>
            <a:spLocks noChangeArrowheads="1"/>
          </p:cNvSpPr>
          <p:nvPr/>
        </p:nvSpPr>
        <p:spPr bwMode="auto">
          <a:xfrm>
            <a:off x="2943225" y="2933700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8" name="Rectangle 1112"/>
          <p:cNvSpPr>
            <a:spLocks noChangeArrowheads="1"/>
          </p:cNvSpPr>
          <p:nvPr/>
        </p:nvSpPr>
        <p:spPr bwMode="auto">
          <a:xfrm>
            <a:off x="2943225" y="2505075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599" name="Rectangle 1113"/>
          <p:cNvSpPr>
            <a:spLocks noChangeArrowheads="1"/>
          </p:cNvSpPr>
          <p:nvPr/>
        </p:nvSpPr>
        <p:spPr bwMode="auto">
          <a:xfrm>
            <a:off x="2943225" y="2719388"/>
            <a:ext cx="152400" cy="152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46289" name="Group 1233"/>
          <p:cNvGrpSpPr>
            <a:grpSpLocks/>
          </p:cNvGrpSpPr>
          <p:nvPr/>
        </p:nvGrpSpPr>
        <p:grpSpPr bwMode="auto">
          <a:xfrm>
            <a:off x="2571750" y="1881188"/>
            <a:ext cx="635000" cy="1912937"/>
            <a:chOff x="1620" y="1185"/>
            <a:chExt cx="400" cy="1205"/>
          </a:xfrm>
        </p:grpSpPr>
        <p:sp>
          <p:nvSpPr>
            <p:cNvPr id="24650" name="Rectangle 1160"/>
            <p:cNvSpPr>
              <a:spLocks noChangeArrowheads="1"/>
            </p:cNvSpPr>
            <p:nvPr/>
          </p:nvSpPr>
          <p:spPr bwMode="auto">
            <a:xfrm>
              <a:off x="1620" y="2178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accent2"/>
                  </a:solidFill>
                </a:rPr>
                <a:t>1550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  <p:sp>
          <p:nvSpPr>
            <p:cNvPr id="24651" name="Freeform 1114"/>
            <p:cNvSpPr>
              <a:spLocks/>
            </p:cNvSpPr>
            <p:nvPr/>
          </p:nvSpPr>
          <p:spPr bwMode="auto">
            <a:xfrm>
              <a:off x="1878" y="118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52" name="Freeform 1188"/>
            <p:cNvSpPr>
              <a:spLocks/>
            </p:cNvSpPr>
            <p:nvPr/>
          </p:nvSpPr>
          <p:spPr bwMode="auto">
            <a:xfrm>
              <a:off x="1866" y="1323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53" name="Freeform 1192"/>
            <p:cNvSpPr>
              <a:spLocks/>
            </p:cNvSpPr>
            <p:nvPr/>
          </p:nvSpPr>
          <p:spPr bwMode="auto">
            <a:xfrm>
              <a:off x="1872" y="145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54" name="Freeform 1194"/>
            <p:cNvSpPr>
              <a:spLocks/>
            </p:cNvSpPr>
            <p:nvPr/>
          </p:nvSpPr>
          <p:spPr bwMode="auto">
            <a:xfrm>
              <a:off x="1866" y="172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55" name="Freeform 1195"/>
            <p:cNvSpPr>
              <a:spLocks/>
            </p:cNvSpPr>
            <p:nvPr/>
          </p:nvSpPr>
          <p:spPr bwMode="auto">
            <a:xfrm>
              <a:off x="1872" y="157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56" name="Freeform 1196"/>
            <p:cNvSpPr>
              <a:spLocks/>
            </p:cNvSpPr>
            <p:nvPr/>
          </p:nvSpPr>
          <p:spPr bwMode="auto">
            <a:xfrm>
              <a:off x="1872" y="1857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6305" name="Group 1249"/>
          <p:cNvGrpSpPr>
            <a:grpSpLocks/>
          </p:cNvGrpSpPr>
          <p:nvPr/>
        </p:nvGrpSpPr>
        <p:grpSpPr bwMode="auto">
          <a:xfrm>
            <a:off x="4524375" y="1866900"/>
            <a:ext cx="635000" cy="1927225"/>
            <a:chOff x="2850" y="1176"/>
            <a:chExt cx="400" cy="1214"/>
          </a:xfrm>
        </p:grpSpPr>
        <p:sp>
          <p:nvSpPr>
            <p:cNvPr id="24637" name="Rectangle 1142"/>
            <p:cNvSpPr>
              <a:spLocks noChangeArrowheads="1"/>
            </p:cNvSpPr>
            <p:nvPr/>
          </p:nvSpPr>
          <p:spPr bwMode="auto">
            <a:xfrm>
              <a:off x="3072" y="117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38" name="Rectangle 1143"/>
            <p:cNvSpPr>
              <a:spLocks noChangeArrowheads="1"/>
            </p:cNvSpPr>
            <p:nvPr/>
          </p:nvSpPr>
          <p:spPr bwMode="auto">
            <a:xfrm>
              <a:off x="3072" y="1305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39" name="Rectangle 1144"/>
            <p:cNvSpPr>
              <a:spLocks noChangeArrowheads="1"/>
            </p:cNvSpPr>
            <p:nvPr/>
          </p:nvSpPr>
          <p:spPr bwMode="auto">
            <a:xfrm>
              <a:off x="3072" y="144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40" name="Rectangle 1145"/>
            <p:cNvSpPr>
              <a:spLocks noChangeArrowheads="1"/>
            </p:cNvSpPr>
            <p:nvPr/>
          </p:nvSpPr>
          <p:spPr bwMode="auto">
            <a:xfrm>
              <a:off x="3072" y="184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41" name="Rectangle 1146"/>
            <p:cNvSpPr>
              <a:spLocks noChangeArrowheads="1"/>
            </p:cNvSpPr>
            <p:nvPr/>
          </p:nvSpPr>
          <p:spPr bwMode="auto">
            <a:xfrm>
              <a:off x="3072" y="157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42" name="Rectangle 1147"/>
            <p:cNvSpPr>
              <a:spLocks noChangeArrowheads="1"/>
            </p:cNvSpPr>
            <p:nvPr/>
          </p:nvSpPr>
          <p:spPr bwMode="auto">
            <a:xfrm>
              <a:off x="3072" y="1713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24643" name="Group 1234"/>
            <p:cNvGrpSpPr>
              <a:grpSpLocks/>
            </p:cNvGrpSpPr>
            <p:nvPr/>
          </p:nvGrpSpPr>
          <p:grpSpPr bwMode="auto">
            <a:xfrm>
              <a:off x="2850" y="1185"/>
              <a:ext cx="400" cy="1205"/>
              <a:chOff x="2850" y="1185"/>
              <a:chExt cx="400" cy="1205"/>
            </a:xfrm>
          </p:grpSpPr>
          <p:sp>
            <p:nvSpPr>
              <p:cNvPr id="24644" name="Rectangle 1167"/>
              <p:cNvSpPr>
                <a:spLocks noChangeArrowheads="1"/>
              </p:cNvSpPr>
              <p:nvPr/>
            </p:nvSpPr>
            <p:spPr bwMode="auto">
              <a:xfrm>
                <a:off x="2850" y="2178"/>
                <a:ext cx="40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>
                    <a:solidFill>
                      <a:schemeClr val="accent2"/>
                    </a:solidFill>
                  </a:rPr>
                  <a:t>1646</a:t>
                </a:r>
                <a:endParaRPr lang="en-GB" altLang="en-US">
                  <a:solidFill>
                    <a:srgbClr val="FFFF99"/>
                  </a:solidFill>
                </a:endParaRPr>
              </a:p>
            </p:txBody>
          </p:sp>
          <p:sp>
            <p:nvSpPr>
              <p:cNvPr id="24645" name="Freeform 1148"/>
              <p:cNvSpPr>
                <a:spLocks/>
              </p:cNvSpPr>
              <p:nvPr/>
            </p:nvSpPr>
            <p:spPr bwMode="auto">
              <a:xfrm>
                <a:off x="3096" y="1185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46" name="Freeform 1197"/>
              <p:cNvSpPr>
                <a:spLocks/>
              </p:cNvSpPr>
              <p:nvPr/>
            </p:nvSpPr>
            <p:spPr bwMode="auto">
              <a:xfrm>
                <a:off x="3084" y="1329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47" name="Freeform 1198"/>
              <p:cNvSpPr>
                <a:spLocks/>
              </p:cNvSpPr>
              <p:nvPr/>
            </p:nvSpPr>
            <p:spPr bwMode="auto">
              <a:xfrm>
                <a:off x="3090" y="1461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48" name="Freeform 1199"/>
              <p:cNvSpPr>
                <a:spLocks/>
              </p:cNvSpPr>
              <p:nvPr/>
            </p:nvSpPr>
            <p:spPr bwMode="auto">
              <a:xfrm>
                <a:off x="3084" y="1731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49" name="Freeform 1201"/>
              <p:cNvSpPr>
                <a:spLocks/>
              </p:cNvSpPr>
              <p:nvPr/>
            </p:nvSpPr>
            <p:spPr bwMode="auto">
              <a:xfrm>
                <a:off x="3090" y="1863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46303" name="Group 1247"/>
          <p:cNvGrpSpPr>
            <a:grpSpLocks/>
          </p:cNvGrpSpPr>
          <p:nvPr/>
        </p:nvGrpSpPr>
        <p:grpSpPr bwMode="auto">
          <a:xfrm>
            <a:off x="6391275" y="1866900"/>
            <a:ext cx="635000" cy="1927225"/>
            <a:chOff x="4026" y="1176"/>
            <a:chExt cx="400" cy="1214"/>
          </a:xfrm>
        </p:grpSpPr>
        <p:sp>
          <p:nvSpPr>
            <p:cNvPr id="24626" name="Rectangle 1151"/>
            <p:cNvSpPr>
              <a:spLocks noChangeArrowheads="1"/>
            </p:cNvSpPr>
            <p:nvPr/>
          </p:nvSpPr>
          <p:spPr bwMode="auto">
            <a:xfrm>
              <a:off x="4248" y="117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27" name="Rectangle 1152"/>
            <p:cNvSpPr>
              <a:spLocks noChangeArrowheads="1"/>
            </p:cNvSpPr>
            <p:nvPr/>
          </p:nvSpPr>
          <p:spPr bwMode="auto">
            <a:xfrm>
              <a:off x="4248" y="1305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28" name="Rectangle 1153"/>
            <p:cNvSpPr>
              <a:spLocks noChangeArrowheads="1"/>
            </p:cNvSpPr>
            <p:nvPr/>
          </p:nvSpPr>
          <p:spPr bwMode="auto">
            <a:xfrm>
              <a:off x="4248" y="144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29" name="Rectangle 1154"/>
            <p:cNvSpPr>
              <a:spLocks noChangeArrowheads="1"/>
            </p:cNvSpPr>
            <p:nvPr/>
          </p:nvSpPr>
          <p:spPr bwMode="auto">
            <a:xfrm>
              <a:off x="4248" y="184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30" name="Rectangle 1155"/>
            <p:cNvSpPr>
              <a:spLocks noChangeArrowheads="1"/>
            </p:cNvSpPr>
            <p:nvPr/>
          </p:nvSpPr>
          <p:spPr bwMode="auto">
            <a:xfrm>
              <a:off x="4248" y="157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31" name="Rectangle 1156"/>
            <p:cNvSpPr>
              <a:spLocks noChangeArrowheads="1"/>
            </p:cNvSpPr>
            <p:nvPr/>
          </p:nvSpPr>
          <p:spPr bwMode="auto">
            <a:xfrm>
              <a:off x="4248" y="1713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32" name="Rectangle 1164"/>
            <p:cNvSpPr>
              <a:spLocks noChangeArrowheads="1"/>
            </p:cNvSpPr>
            <p:nvPr/>
          </p:nvSpPr>
          <p:spPr bwMode="auto">
            <a:xfrm>
              <a:off x="4026" y="2178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accent2"/>
                  </a:solidFill>
                </a:rPr>
                <a:t>1751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  <p:sp>
          <p:nvSpPr>
            <p:cNvPr id="24633" name="Freeform 1157"/>
            <p:cNvSpPr>
              <a:spLocks/>
            </p:cNvSpPr>
            <p:nvPr/>
          </p:nvSpPr>
          <p:spPr bwMode="auto">
            <a:xfrm>
              <a:off x="4272" y="118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34" name="Freeform 1202"/>
            <p:cNvSpPr>
              <a:spLocks/>
            </p:cNvSpPr>
            <p:nvPr/>
          </p:nvSpPr>
          <p:spPr bwMode="auto">
            <a:xfrm>
              <a:off x="4260" y="1323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35" name="Freeform 1203"/>
            <p:cNvSpPr>
              <a:spLocks/>
            </p:cNvSpPr>
            <p:nvPr/>
          </p:nvSpPr>
          <p:spPr bwMode="auto">
            <a:xfrm>
              <a:off x="4266" y="145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36" name="Freeform 1206"/>
            <p:cNvSpPr>
              <a:spLocks/>
            </p:cNvSpPr>
            <p:nvPr/>
          </p:nvSpPr>
          <p:spPr bwMode="auto">
            <a:xfrm>
              <a:off x="4266" y="1857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603" name="Line 1225"/>
          <p:cNvSpPr>
            <a:spLocks noChangeShapeType="1"/>
          </p:cNvSpPr>
          <p:nvPr/>
        </p:nvSpPr>
        <p:spPr bwMode="auto">
          <a:xfrm>
            <a:off x="2590800" y="2228850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Line 1226"/>
          <p:cNvSpPr>
            <a:spLocks noChangeShapeType="1"/>
          </p:cNvSpPr>
          <p:nvPr/>
        </p:nvSpPr>
        <p:spPr bwMode="auto">
          <a:xfrm>
            <a:off x="2590800" y="2447925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Line 1227"/>
          <p:cNvSpPr>
            <a:spLocks noChangeShapeType="1"/>
          </p:cNvSpPr>
          <p:nvPr/>
        </p:nvSpPr>
        <p:spPr bwMode="auto">
          <a:xfrm>
            <a:off x="2581275" y="2657475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Line 1228"/>
          <p:cNvSpPr>
            <a:spLocks noChangeShapeType="1"/>
          </p:cNvSpPr>
          <p:nvPr/>
        </p:nvSpPr>
        <p:spPr bwMode="auto">
          <a:xfrm>
            <a:off x="2590800" y="2876550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7" name="Line 1229"/>
          <p:cNvSpPr>
            <a:spLocks noChangeShapeType="1"/>
          </p:cNvSpPr>
          <p:nvPr/>
        </p:nvSpPr>
        <p:spPr bwMode="auto">
          <a:xfrm>
            <a:off x="2581275" y="3086100"/>
            <a:ext cx="6210300" cy="0"/>
          </a:xfrm>
          <a:prstGeom prst="line">
            <a:avLst/>
          </a:prstGeom>
          <a:noFill/>
          <a:ln w="19050" cap="rnd">
            <a:solidFill>
              <a:srgbClr val="FFCC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8" name="Rectangle 1230"/>
          <p:cNvSpPr>
            <a:spLocks noChangeArrowheads="1"/>
          </p:cNvSpPr>
          <p:nvPr/>
        </p:nvSpPr>
        <p:spPr bwMode="auto">
          <a:xfrm>
            <a:off x="3114675" y="1581150"/>
            <a:ext cx="457200" cy="17049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609" name="Rectangle 1231"/>
          <p:cNvSpPr>
            <a:spLocks noChangeArrowheads="1"/>
          </p:cNvSpPr>
          <p:nvPr/>
        </p:nvSpPr>
        <p:spPr bwMode="auto">
          <a:xfrm>
            <a:off x="5038725" y="1704975"/>
            <a:ext cx="457200" cy="17049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4610" name="Rectangle 1232"/>
          <p:cNvSpPr>
            <a:spLocks noChangeArrowheads="1"/>
          </p:cNvSpPr>
          <p:nvPr/>
        </p:nvSpPr>
        <p:spPr bwMode="auto">
          <a:xfrm>
            <a:off x="6905625" y="1666875"/>
            <a:ext cx="457200" cy="17049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46304" name="Group 1248"/>
          <p:cNvGrpSpPr>
            <a:grpSpLocks/>
          </p:cNvGrpSpPr>
          <p:nvPr/>
        </p:nvGrpSpPr>
        <p:grpSpPr bwMode="auto">
          <a:xfrm>
            <a:off x="8267700" y="1866900"/>
            <a:ext cx="635000" cy="1927225"/>
            <a:chOff x="5208" y="1176"/>
            <a:chExt cx="400" cy="1214"/>
          </a:xfrm>
        </p:grpSpPr>
        <p:sp>
          <p:nvSpPr>
            <p:cNvPr id="24612" name="Rectangle 1176"/>
            <p:cNvSpPr>
              <a:spLocks noChangeArrowheads="1"/>
            </p:cNvSpPr>
            <p:nvPr/>
          </p:nvSpPr>
          <p:spPr bwMode="auto">
            <a:xfrm>
              <a:off x="5442" y="1305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13" name="Rectangle 1177"/>
            <p:cNvSpPr>
              <a:spLocks noChangeArrowheads="1"/>
            </p:cNvSpPr>
            <p:nvPr/>
          </p:nvSpPr>
          <p:spPr bwMode="auto">
            <a:xfrm>
              <a:off x="5442" y="144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14" name="Rectangle 1178"/>
            <p:cNvSpPr>
              <a:spLocks noChangeArrowheads="1"/>
            </p:cNvSpPr>
            <p:nvPr/>
          </p:nvSpPr>
          <p:spPr bwMode="auto">
            <a:xfrm>
              <a:off x="5442" y="184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15" name="Rectangle 1179"/>
            <p:cNvSpPr>
              <a:spLocks noChangeArrowheads="1"/>
            </p:cNvSpPr>
            <p:nvPr/>
          </p:nvSpPr>
          <p:spPr bwMode="auto">
            <a:xfrm>
              <a:off x="5442" y="1578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16" name="Rectangle 1180"/>
            <p:cNvSpPr>
              <a:spLocks noChangeArrowheads="1"/>
            </p:cNvSpPr>
            <p:nvPr/>
          </p:nvSpPr>
          <p:spPr bwMode="auto">
            <a:xfrm>
              <a:off x="5442" y="1713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24617" name="Rectangle 1175"/>
            <p:cNvSpPr>
              <a:spLocks noChangeArrowheads="1"/>
            </p:cNvSpPr>
            <p:nvPr/>
          </p:nvSpPr>
          <p:spPr bwMode="auto">
            <a:xfrm>
              <a:off x="5442" y="1176"/>
              <a:ext cx="96" cy="96"/>
            </a:xfrm>
            <a:prstGeom prst="rect">
              <a:avLst/>
            </a:prstGeom>
            <a:noFill/>
            <a:ln w="12700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24618" name="Group 1237"/>
            <p:cNvGrpSpPr>
              <a:grpSpLocks/>
            </p:cNvGrpSpPr>
            <p:nvPr/>
          </p:nvGrpSpPr>
          <p:grpSpPr bwMode="auto">
            <a:xfrm>
              <a:off x="5208" y="1185"/>
              <a:ext cx="400" cy="1205"/>
              <a:chOff x="5208" y="1185"/>
              <a:chExt cx="400" cy="1205"/>
            </a:xfrm>
          </p:grpSpPr>
          <p:sp>
            <p:nvSpPr>
              <p:cNvPr id="24622" name="Freeform 1181"/>
              <p:cNvSpPr>
                <a:spLocks/>
              </p:cNvSpPr>
              <p:nvPr/>
            </p:nvSpPr>
            <p:spPr bwMode="auto">
              <a:xfrm>
                <a:off x="5466" y="1185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" name="Rectangle 1183"/>
              <p:cNvSpPr>
                <a:spLocks noChangeArrowheads="1"/>
              </p:cNvSpPr>
              <p:nvPr/>
            </p:nvSpPr>
            <p:spPr bwMode="auto">
              <a:xfrm>
                <a:off x="5208" y="2178"/>
                <a:ext cx="40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>
                    <a:solidFill>
                      <a:schemeClr val="accent2"/>
                    </a:solidFill>
                  </a:rPr>
                  <a:t>1894</a:t>
                </a:r>
                <a:endParaRPr lang="en-GB" altLang="en-US">
                  <a:solidFill>
                    <a:srgbClr val="FFFF99"/>
                  </a:solidFill>
                </a:endParaRPr>
              </a:p>
            </p:txBody>
          </p:sp>
          <p:sp>
            <p:nvSpPr>
              <p:cNvPr id="24624" name="Freeform 1212"/>
              <p:cNvSpPr>
                <a:spLocks/>
              </p:cNvSpPr>
              <p:nvPr/>
            </p:nvSpPr>
            <p:spPr bwMode="auto">
              <a:xfrm>
                <a:off x="5460" y="1323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5" name="Freeform 1213"/>
              <p:cNvSpPr>
                <a:spLocks/>
              </p:cNvSpPr>
              <p:nvPr/>
            </p:nvSpPr>
            <p:spPr bwMode="auto">
              <a:xfrm>
                <a:off x="5466" y="1455"/>
                <a:ext cx="61" cy="73"/>
              </a:xfrm>
              <a:custGeom>
                <a:avLst/>
                <a:gdLst>
                  <a:gd name="T0" fmla="*/ 0 w 139"/>
                  <a:gd name="T1" fmla="*/ 23 h 151"/>
                  <a:gd name="T2" fmla="*/ 18 w 139"/>
                  <a:gd name="T3" fmla="*/ 73 h 151"/>
                  <a:gd name="T4" fmla="*/ 55 w 139"/>
                  <a:gd name="T5" fmla="*/ 20 h 151"/>
                  <a:gd name="T6" fmla="*/ 53 w 139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9" h="151">
                    <a:moveTo>
                      <a:pt x="0" y="48"/>
                    </a:moveTo>
                    <a:cubicBezTo>
                      <a:pt x="10" y="99"/>
                      <a:pt x="21" y="151"/>
                      <a:pt x="42" y="150"/>
                    </a:cubicBezTo>
                    <a:cubicBezTo>
                      <a:pt x="63" y="149"/>
                      <a:pt x="113" y="67"/>
                      <a:pt x="126" y="42"/>
                    </a:cubicBezTo>
                    <a:cubicBezTo>
                      <a:pt x="139" y="17"/>
                      <a:pt x="118" y="2"/>
                      <a:pt x="12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19" name="Freeform 1214"/>
            <p:cNvSpPr>
              <a:spLocks/>
            </p:cNvSpPr>
            <p:nvPr/>
          </p:nvSpPr>
          <p:spPr bwMode="auto">
            <a:xfrm>
              <a:off x="5460" y="1725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0" name="Freeform 1240"/>
            <p:cNvSpPr>
              <a:spLocks/>
            </p:cNvSpPr>
            <p:nvPr/>
          </p:nvSpPr>
          <p:spPr bwMode="auto">
            <a:xfrm>
              <a:off x="5466" y="1858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" name="Freeform 1246"/>
            <p:cNvSpPr>
              <a:spLocks/>
            </p:cNvSpPr>
            <p:nvPr/>
          </p:nvSpPr>
          <p:spPr bwMode="auto">
            <a:xfrm>
              <a:off x="5456" y="1613"/>
              <a:ext cx="61" cy="73"/>
            </a:xfrm>
            <a:custGeom>
              <a:avLst/>
              <a:gdLst>
                <a:gd name="T0" fmla="*/ 0 w 139"/>
                <a:gd name="T1" fmla="*/ 23 h 151"/>
                <a:gd name="T2" fmla="*/ 18 w 139"/>
                <a:gd name="T3" fmla="*/ 73 h 151"/>
                <a:gd name="T4" fmla="*/ 55 w 139"/>
                <a:gd name="T5" fmla="*/ 20 h 151"/>
                <a:gd name="T6" fmla="*/ 53 w 139"/>
                <a:gd name="T7" fmla="*/ 0 h 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9" h="151">
                  <a:moveTo>
                    <a:pt x="0" y="48"/>
                  </a:moveTo>
                  <a:cubicBezTo>
                    <a:pt x="10" y="99"/>
                    <a:pt x="21" y="151"/>
                    <a:pt x="42" y="150"/>
                  </a:cubicBezTo>
                  <a:cubicBezTo>
                    <a:pt x="63" y="149"/>
                    <a:pt x="113" y="67"/>
                    <a:pt x="126" y="42"/>
                  </a:cubicBezTo>
                  <a:cubicBezTo>
                    <a:pt x="139" y="17"/>
                    <a:pt x="118" y="2"/>
                    <a:pt x="120" y="0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26634" name="Group 11"/>
          <p:cNvGrpSpPr>
            <a:grpSpLocks/>
          </p:cNvGrpSpPr>
          <p:nvPr/>
        </p:nvGrpSpPr>
        <p:grpSpPr bwMode="auto">
          <a:xfrm>
            <a:off x="1138238" y="1150938"/>
            <a:ext cx="7848600" cy="5519737"/>
            <a:chOff x="717" y="725"/>
            <a:chExt cx="4944" cy="3477"/>
          </a:xfrm>
        </p:grpSpPr>
        <p:pic>
          <p:nvPicPr>
            <p:cNvPr id="26635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8" r="7312" b="2444"/>
            <a:stretch>
              <a:fillRect/>
            </a:stretch>
          </p:blipFill>
          <p:spPr bwMode="auto">
            <a:xfrm>
              <a:off x="717" y="809"/>
              <a:ext cx="4944" cy="3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6" name="Rectangle 13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26637" name="Rectangle 14"/>
            <p:cNvSpPr>
              <a:spLocks noChangeArrowheads="1"/>
            </p:cNvSpPr>
            <p:nvPr/>
          </p:nvSpPr>
          <p:spPr bwMode="auto">
            <a:xfrm>
              <a:off x="1197" y="3124"/>
              <a:ext cx="54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999-1000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28681" name="Group 10"/>
          <p:cNvGrpSpPr>
            <a:grpSpLocks/>
          </p:cNvGrpSpPr>
          <p:nvPr/>
        </p:nvGrpSpPr>
        <p:grpSpPr bwMode="auto">
          <a:xfrm>
            <a:off x="1128713" y="1150938"/>
            <a:ext cx="7845425" cy="5529262"/>
            <a:chOff x="711" y="725"/>
            <a:chExt cx="4942" cy="3483"/>
          </a:xfrm>
        </p:grpSpPr>
        <p:pic>
          <p:nvPicPr>
            <p:cNvPr id="2868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" t="16150" r="7083" b="2019"/>
            <a:stretch>
              <a:fillRect/>
            </a:stretch>
          </p:blipFill>
          <p:spPr bwMode="auto">
            <a:xfrm>
              <a:off x="711" y="803"/>
              <a:ext cx="4942" cy="3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1179" y="2624"/>
              <a:ext cx="5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1100-1110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</p:grpSp>
      <p:sp>
        <p:nvSpPr>
          <p:cNvPr id="28682" name="Rectangle 14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30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1031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5124" name="Rectangle 1032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5125" name="Rectangle 1033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5126" name="Rectangle 1034"/>
          <p:cNvSpPr>
            <a:spLocks noChangeArrowheads="1"/>
          </p:cNvSpPr>
          <p:nvPr/>
        </p:nvSpPr>
        <p:spPr bwMode="auto">
          <a:xfrm rot="-5400000">
            <a:off x="-711994" y="4423569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Introduction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5127" name="Rectangle 1035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5128" name="Rectangle 1036"/>
          <p:cNvSpPr>
            <a:spLocks noChangeArrowheads="1"/>
          </p:cNvSpPr>
          <p:nvPr/>
        </p:nvSpPr>
        <p:spPr bwMode="auto">
          <a:xfrm>
            <a:off x="4097338" y="342900"/>
            <a:ext cx="4860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pl-PL" altLang="en-US">
                <a:solidFill>
                  <a:schemeClr val="bg1"/>
                </a:solidFill>
              </a:rPr>
              <a:t>Representation in the study of</a:t>
            </a:r>
            <a:r>
              <a:rPr lang="en-GB" altLang="en-US">
                <a:solidFill>
                  <a:schemeClr val="bg1"/>
                </a:solidFill>
              </a:rPr>
              <a:t> </a:t>
            </a:r>
            <a:r>
              <a:rPr lang="pl-PL" altLang="en-US">
                <a:solidFill>
                  <a:schemeClr val="bg1"/>
                </a:solidFill>
              </a:rPr>
              <a:t>historical architecture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5129" name="Text Box 1037"/>
          <p:cNvSpPr txBox="1">
            <a:spLocks noChangeArrowheads="1"/>
          </p:cNvSpPr>
          <p:nvPr/>
        </p:nvSpPr>
        <p:spPr bwMode="auto">
          <a:xfrm>
            <a:off x="4575175" y="1416050"/>
            <a:ext cx="43497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en-US" sz="1400">
                <a:solidFill>
                  <a:srgbClr val="FFFF99"/>
                </a:solidFill>
              </a:rPr>
              <a:t> </a:t>
            </a:r>
          </a:p>
          <a:p>
            <a:pPr algn="r">
              <a:buFontTx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a way of thinking </a:t>
            </a:r>
          </a:p>
          <a:p>
            <a:pPr algn="r">
              <a:buFontTx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 a method of communication</a:t>
            </a:r>
          </a:p>
        </p:txBody>
      </p:sp>
      <p:sp>
        <p:nvSpPr>
          <p:cNvPr id="5130" name="Rectangle 1038"/>
          <p:cNvSpPr>
            <a:spLocks noChangeArrowheads="1"/>
          </p:cNvSpPr>
          <p:nvPr/>
        </p:nvSpPr>
        <p:spPr bwMode="auto">
          <a:xfrm>
            <a:off x="6902450" y="5168900"/>
            <a:ext cx="20351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1000">
                <a:solidFill>
                  <a:schemeClr val="bg1"/>
                </a:solidFill>
              </a:rPr>
              <a:t>All these representations contain various information about the same object (interpreted or not).</a:t>
            </a:r>
          </a:p>
          <a:p>
            <a:pPr algn="r"/>
            <a:r>
              <a:rPr lang="en-GB" altLang="en-US" sz="1000">
                <a:solidFill>
                  <a:schemeClr val="bg1"/>
                </a:solidFill>
              </a:rPr>
              <a:t>The messages that had to pass were different therefore  different modes of representation were used.</a:t>
            </a:r>
            <a:r>
              <a:rPr lang="fr-FR" altLang="en-US" sz="1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3746" name="Picture 1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636963"/>
            <a:ext cx="5773738" cy="269875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050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30723" name="Picture 2051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ctangle 2052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0725" name="Rectangle 2053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0726" name="Rectangle 2054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0727" name="Rectangle 2055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30728" name="Rectangle 2057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0729" name="Group 2062"/>
          <p:cNvGrpSpPr>
            <a:grpSpLocks/>
          </p:cNvGrpSpPr>
          <p:nvPr/>
        </p:nvGrpSpPr>
        <p:grpSpPr bwMode="auto">
          <a:xfrm>
            <a:off x="1131888" y="1150938"/>
            <a:ext cx="7859712" cy="5514975"/>
            <a:chOff x="713" y="725"/>
            <a:chExt cx="4951" cy="3474"/>
          </a:xfrm>
        </p:grpSpPr>
        <p:pic>
          <p:nvPicPr>
            <p:cNvPr id="30731" name="Picture 20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" t="16150" r="7251" b="2235"/>
            <a:stretch>
              <a:fillRect/>
            </a:stretch>
          </p:blipFill>
          <p:spPr bwMode="auto">
            <a:xfrm>
              <a:off x="713" y="803"/>
              <a:ext cx="4951" cy="3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32" name="Rectangle 2064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30733" name="Rectangle 2065"/>
            <p:cNvSpPr>
              <a:spLocks noChangeArrowheads="1"/>
            </p:cNvSpPr>
            <p:nvPr/>
          </p:nvSpPr>
          <p:spPr bwMode="auto">
            <a:xfrm>
              <a:off x="1184" y="1624"/>
              <a:ext cx="5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1611-1618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</p:grpSp>
      <p:sp>
        <p:nvSpPr>
          <p:cNvPr id="30730" name="Rectangle 2067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32771" name="Picture 1027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1028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2773" name="Rectangle 1029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2774" name="Rectangle 1030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2775" name="Rectangle 1031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32776" name="Rectangle 1033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2777" name="Group 1034"/>
          <p:cNvGrpSpPr>
            <a:grpSpLocks/>
          </p:cNvGrpSpPr>
          <p:nvPr/>
        </p:nvGrpSpPr>
        <p:grpSpPr bwMode="auto">
          <a:xfrm>
            <a:off x="1130300" y="1150938"/>
            <a:ext cx="7839075" cy="5513387"/>
            <a:chOff x="712" y="725"/>
            <a:chExt cx="4938" cy="3473"/>
          </a:xfrm>
        </p:grpSpPr>
        <p:pic>
          <p:nvPicPr>
            <p:cNvPr id="32779" name="Picture 10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" t="16344" r="7158" b="2235"/>
            <a:stretch>
              <a:fillRect/>
            </a:stretch>
          </p:blipFill>
          <p:spPr bwMode="auto">
            <a:xfrm>
              <a:off x="712" y="810"/>
              <a:ext cx="4938" cy="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80" name="Rectangle 1036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32781" name="Rectangle 1037"/>
            <p:cNvSpPr>
              <a:spLocks noChangeArrowheads="1"/>
            </p:cNvSpPr>
            <p:nvPr/>
          </p:nvSpPr>
          <p:spPr bwMode="auto">
            <a:xfrm>
              <a:off x="1188" y="1364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1711</a:t>
              </a:r>
              <a:endParaRPr lang="en-GB" altLang="en-US" sz="1200">
                <a:solidFill>
                  <a:srgbClr val="FFFF99"/>
                </a:solidFill>
              </a:endParaRPr>
            </a:p>
          </p:txBody>
        </p:sp>
      </p:grpSp>
      <p:sp>
        <p:nvSpPr>
          <p:cNvPr id="32778" name="Rectangle 1039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4825" name="Group 10"/>
          <p:cNvGrpSpPr>
            <a:grpSpLocks/>
          </p:cNvGrpSpPr>
          <p:nvPr/>
        </p:nvGrpSpPr>
        <p:grpSpPr bwMode="auto">
          <a:xfrm>
            <a:off x="1138238" y="1150938"/>
            <a:ext cx="7831137" cy="5516562"/>
            <a:chOff x="717" y="725"/>
            <a:chExt cx="4933" cy="3475"/>
          </a:xfrm>
        </p:grpSpPr>
        <p:pic>
          <p:nvPicPr>
            <p:cNvPr id="3482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" t="16679" r="7248" b="2156"/>
            <a:stretch>
              <a:fillRect/>
            </a:stretch>
          </p:blipFill>
          <p:spPr bwMode="auto">
            <a:xfrm>
              <a:off x="717" y="813"/>
              <a:ext cx="4933" cy="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1204" y="1098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1778</a:t>
              </a:r>
              <a:endParaRPr lang="en-GB" altLang="en-US" sz="1200">
                <a:solidFill>
                  <a:srgbClr val="FFFF99"/>
                </a:solidFill>
              </a:endParaRPr>
            </a:p>
          </p:txBody>
        </p:sp>
      </p:grpSp>
      <p:sp>
        <p:nvSpPr>
          <p:cNvPr id="34826" name="Rectangle 14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6873" name="Group 10"/>
          <p:cNvGrpSpPr>
            <a:grpSpLocks/>
          </p:cNvGrpSpPr>
          <p:nvPr/>
        </p:nvGrpSpPr>
        <p:grpSpPr bwMode="auto">
          <a:xfrm>
            <a:off x="1136650" y="1150938"/>
            <a:ext cx="7835900" cy="5519737"/>
            <a:chOff x="716" y="725"/>
            <a:chExt cx="4936" cy="3477"/>
          </a:xfrm>
        </p:grpSpPr>
        <p:pic>
          <p:nvPicPr>
            <p:cNvPr id="3687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" t="16293" r="7231" b="2164"/>
            <a:stretch>
              <a:fillRect/>
            </a:stretch>
          </p:blipFill>
          <p:spPr bwMode="auto">
            <a:xfrm>
              <a:off x="716" y="809"/>
              <a:ext cx="4936" cy="3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1178" y="926"/>
              <a:ext cx="5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1860-1863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</p:grp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12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8917" name="Rectangle 13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8918" name="Rectangle 14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38919" name="Rectangle 15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38920" name="Rectangle 34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8921" name="Group 38"/>
          <p:cNvGrpSpPr>
            <a:grpSpLocks/>
          </p:cNvGrpSpPr>
          <p:nvPr/>
        </p:nvGrpSpPr>
        <p:grpSpPr bwMode="auto">
          <a:xfrm>
            <a:off x="1130300" y="1150938"/>
            <a:ext cx="7842250" cy="5519737"/>
            <a:chOff x="712" y="725"/>
            <a:chExt cx="4940" cy="3477"/>
          </a:xfrm>
        </p:grpSpPr>
        <p:pic>
          <p:nvPicPr>
            <p:cNvPr id="38923" name="Picture 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" t="16103" r="5447" b="1886"/>
            <a:stretch>
              <a:fillRect/>
            </a:stretch>
          </p:blipFill>
          <p:spPr bwMode="auto">
            <a:xfrm>
              <a:off x="712" y="810"/>
              <a:ext cx="4940" cy="3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24" name="Rectangle 40"/>
            <p:cNvSpPr>
              <a:spLocks noChangeArrowheads="1"/>
            </p:cNvSpPr>
            <p:nvPr/>
          </p:nvSpPr>
          <p:spPr bwMode="auto">
            <a:xfrm>
              <a:off x="4207" y="725"/>
              <a:ext cx="13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endParaRPr lang="en-GB" altLang="en-US" sz="1400">
                <a:solidFill>
                  <a:srgbClr val="FFFF99"/>
                </a:solidFill>
              </a:endParaRPr>
            </a:p>
            <a:p>
              <a:pPr algn="r"/>
              <a:r>
                <a:rPr lang="en-GB" altLang="en-US" sz="1400">
                  <a:solidFill>
                    <a:schemeClr val="bg1"/>
                  </a:solidFill>
                </a:rPr>
                <a:t>St. Adalbert church</a:t>
              </a:r>
              <a:endParaRPr lang="en-GB" altLang="en-US" sz="1400">
                <a:solidFill>
                  <a:srgbClr val="FFFFCC"/>
                </a:solidFill>
              </a:endParaRPr>
            </a:p>
          </p:txBody>
        </p:sp>
        <p:pic>
          <p:nvPicPr>
            <p:cNvPr id="38925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" y="739"/>
              <a:ext cx="20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26" name="Rectangle 42"/>
            <p:cNvSpPr>
              <a:spLocks noChangeArrowheads="1"/>
            </p:cNvSpPr>
            <p:nvPr/>
          </p:nvSpPr>
          <p:spPr bwMode="auto">
            <a:xfrm>
              <a:off x="1178" y="731"/>
              <a:ext cx="5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fr-FR" altLang="en-US" sz="1200">
                  <a:solidFill>
                    <a:srgbClr val="FFFF99"/>
                  </a:solidFill>
                </a:rPr>
                <a:t> 1957-1967</a:t>
              </a:r>
              <a:endParaRPr lang="en-GB" altLang="en-US">
                <a:solidFill>
                  <a:srgbClr val="FFFF99"/>
                </a:solidFill>
              </a:endParaRPr>
            </a:p>
          </p:txBody>
        </p:sp>
      </p:grpSp>
      <p:sp>
        <p:nvSpPr>
          <p:cNvPr id="38922" name="Rectangle 43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Timeline scenes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992313" y="414338"/>
            <a:ext cx="69103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 sz="1400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rgbClr val="FFFFCC"/>
                </a:solidFill>
              </a:rPr>
              <a:t>Handling architectural evolutions - </a:t>
            </a:r>
            <a:r>
              <a:rPr lang="en-GB" altLang="en-US" sz="1400">
                <a:solidFill>
                  <a:schemeClr val="bg1"/>
                </a:solidFill>
              </a:rPr>
              <a:t>St. Adalbert church</a:t>
            </a:r>
          </a:p>
        </p:txBody>
      </p:sp>
      <p:pic>
        <p:nvPicPr>
          <p:cNvPr id="4096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082675"/>
            <a:ext cx="1125538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096963"/>
            <a:ext cx="1195388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1082675"/>
            <a:ext cx="130175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2" name="Group 66"/>
          <p:cNvGrpSpPr>
            <a:grpSpLocks/>
          </p:cNvGrpSpPr>
          <p:nvPr/>
        </p:nvGrpSpPr>
        <p:grpSpPr bwMode="auto">
          <a:xfrm>
            <a:off x="1019175" y="1128713"/>
            <a:ext cx="8058150" cy="5581650"/>
            <a:chOff x="642" y="711"/>
            <a:chExt cx="5076" cy="3516"/>
          </a:xfrm>
        </p:grpSpPr>
        <p:pic>
          <p:nvPicPr>
            <p:cNvPr id="40973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" y="758"/>
              <a:ext cx="572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74" name="Rectangle 9"/>
            <p:cNvSpPr>
              <a:spLocks noChangeArrowheads="1"/>
            </p:cNvSpPr>
            <p:nvPr/>
          </p:nvSpPr>
          <p:spPr bwMode="auto">
            <a:xfrm>
              <a:off x="804" y="2370"/>
              <a:ext cx="2412" cy="1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pic>
          <p:nvPicPr>
            <p:cNvPr id="40975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735"/>
              <a:ext cx="609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6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714"/>
              <a:ext cx="691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7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" y="711"/>
              <a:ext cx="744" cy="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8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"/>
            <a:stretch>
              <a:fillRect/>
            </a:stretch>
          </p:blipFill>
          <p:spPr bwMode="auto">
            <a:xfrm>
              <a:off x="702" y="1435"/>
              <a:ext cx="4724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9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"/>
            <a:stretch>
              <a:fillRect/>
            </a:stretch>
          </p:blipFill>
          <p:spPr bwMode="auto">
            <a:xfrm>
              <a:off x="726" y="1765"/>
              <a:ext cx="4748" cy="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0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"/>
            <a:stretch>
              <a:fillRect/>
            </a:stretch>
          </p:blipFill>
          <p:spPr bwMode="auto">
            <a:xfrm>
              <a:off x="756" y="2100"/>
              <a:ext cx="4758" cy="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1" name="Picture 2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"/>
            <a:stretch>
              <a:fillRect/>
            </a:stretch>
          </p:blipFill>
          <p:spPr bwMode="auto">
            <a:xfrm>
              <a:off x="780" y="2460"/>
              <a:ext cx="4772" cy="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2" name="Picture 2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2"/>
            <a:stretch>
              <a:fillRect/>
            </a:stretch>
          </p:blipFill>
          <p:spPr bwMode="auto">
            <a:xfrm>
              <a:off x="808" y="2798"/>
              <a:ext cx="4772" cy="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3" name="Picture 2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"/>
            <a:stretch>
              <a:fillRect/>
            </a:stretch>
          </p:blipFill>
          <p:spPr bwMode="auto">
            <a:xfrm>
              <a:off x="859" y="3143"/>
              <a:ext cx="4769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4" name="Picture 2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"/>
            <a:stretch>
              <a:fillRect/>
            </a:stretch>
          </p:blipFill>
          <p:spPr bwMode="auto">
            <a:xfrm>
              <a:off x="881" y="3472"/>
              <a:ext cx="4789" cy="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85" name="Oval 29"/>
            <p:cNvSpPr>
              <a:spLocks noChangeArrowheads="1"/>
            </p:cNvSpPr>
            <p:nvPr/>
          </p:nvSpPr>
          <p:spPr bwMode="auto">
            <a:xfrm>
              <a:off x="732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86" name="Oval 30"/>
            <p:cNvSpPr>
              <a:spLocks noChangeArrowheads="1"/>
            </p:cNvSpPr>
            <p:nvPr/>
          </p:nvSpPr>
          <p:spPr bwMode="auto">
            <a:xfrm>
              <a:off x="1320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87" name="Oval 31"/>
            <p:cNvSpPr>
              <a:spLocks noChangeArrowheads="1"/>
            </p:cNvSpPr>
            <p:nvPr/>
          </p:nvSpPr>
          <p:spPr bwMode="auto">
            <a:xfrm>
              <a:off x="1944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88" name="Oval 33"/>
            <p:cNvSpPr>
              <a:spLocks noChangeArrowheads="1"/>
            </p:cNvSpPr>
            <p:nvPr/>
          </p:nvSpPr>
          <p:spPr bwMode="auto">
            <a:xfrm>
              <a:off x="2664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89" name="Oval 34"/>
            <p:cNvSpPr>
              <a:spLocks noChangeArrowheads="1"/>
            </p:cNvSpPr>
            <p:nvPr/>
          </p:nvSpPr>
          <p:spPr bwMode="auto">
            <a:xfrm>
              <a:off x="3432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90" name="Oval 35"/>
            <p:cNvSpPr>
              <a:spLocks noChangeArrowheads="1"/>
            </p:cNvSpPr>
            <p:nvPr/>
          </p:nvSpPr>
          <p:spPr bwMode="auto">
            <a:xfrm>
              <a:off x="4158" y="816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40991" name="Oval 36"/>
            <p:cNvSpPr>
              <a:spLocks noChangeArrowheads="1"/>
            </p:cNvSpPr>
            <p:nvPr/>
          </p:nvSpPr>
          <p:spPr bwMode="auto">
            <a:xfrm>
              <a:off x="4914" y="810"/>
              <a:ext cx="72" cy="6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cxnSp>
          <p:nvCxnSpPr>
            <p:cNvPr id="40992" name="AutoShape 47"/>
            <p:cNvCxnSpPr>
              <a:cxnSpLocks noChangeShapeType="1"/>
              <a:stCxn id="40985" idx="4"/>
            </p:cNvCxnSpPr>
            <p:nvPr/>
          </p:nvCxnSpPr>
          <p:spPr bwMode="auto">
            <a:xfrm rot="16200000" flipH="1">
              <a:off x="507" y="1152"/>
              <a:ext cx="525" cy="3"/>
            </a:xfrm>
            <a:prstGeom prst="bentConnector3">
              <a:avLst>
                <a:gd name="adj1" fmla="val 49713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3" name="AutoShape 50"/>
            <p:cNvCxnSpPr>
              <a:cxnSpLocks noChangeShapeType="1"/>
              <a:stCxn id="40987" idx="4"/>
            </p:cNvCxnSpPr>
            <p:nvPr/>
          </p:nvCxnSpPr>
          <p:spPr bwMode="auto">
            <a:xfrm rot="5400000">
              <a:off x="798" y="936"/>
              <a:ext cx="1227" cy="1137"/>
            </a:xfrm>
            <a:prstGeom prst="bentConnector3">
              <a:avLst>
                <a:gd name="adj1" fmla="val 36755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4" name="AutoShape 51"/>
            <p:cNvCxnSpPr>
              <a:cxnSpLocks noChangeShapeType="1"/>
            </p:cNvCxnSpPr>
            <p:nvPr/>
          </p:nvCxnSpPr>
          <p:spPr bwMode="auto">
            <a:xfrm rot="5400000">
              <a:off x="1005" y="771"/>
              <a:ext cx="1581" cy="1809"/>
            </a:xfrm>
            <a:prstGeom prst="bentConnector3">
              <a:avLst>
                <a:gd name="adj1" fmla="val 30231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5" name="AutoShape 55"/>
            <p:cNvCxnSpPr>
              <a:cxnSpLocks noChangeShapeType="1"/>
            </p:cNvCxnSpPr>
            <p:nvPr/>
          </p:nvCxnSpPr>
          <p:spPr bwMode="auto">
            <a:xfrm rot="5400000">
              <a:off x="639" y="1053"/>
              <a:ext cx="873" cy="549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6" name="AutoShape 57"/>
            <p:cNvCxnSpPr>
              <a:cxnSpLocks noChangeShapeType="1"/>
              <a:stCxn id="40989" idx="4"/>
            </p:cNvCxnSpPr>
            <p:nvPr/>
          </p:nvCxnSpPr>
          <p:spPr bwMode="auto">
            <a:xfrm rot="5400000">
              <a:off x="1233" y="579"/>
              <a:ext cx="1923" cy="2547"/>
            </a:xfrm>
            <a:prstGeom prst="bentConnector3">
              <a:avLst>
                <a:gd name="adj1" fmla="val 25583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7" name="AutoShape 58"/>
            <p:cNvCxnSpPr>
              <a:cxnSpLocks noChangeShapeType="1"/>
            </p:cNvCxnSpPr>
            <p:nvPr/>
          </p:nvCxnSpPr>
          <p:spPr bwMode="auto">
            <a:xfrm rot="5400000">
              <a:off x="1434" y="408"/>
              <a:ext cx="2277" cy="3243"/>
            </a:xfrm>
            <a:prstGeom prst="bentConnector3">
              <a:avLst>
                <a:gd name="adj1" fmla="val 22569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98" name="AutoShape 59"/>
            <p:cNvCxnSpPr>
              <a:cxnSpLocks noChangeShapeType="1"/>
            </p:cNvCxnSpPr>
            <p:nvPr/>
          </p:nvCxnSpPr>
          <p:spPr bwMode="auto">
            <a:xfrm rot="5400000">
              <a:off x="1653" y="219"/>
              <a:ext cx="2631" cy="3963"/>
            </a:xfrm>
            <a:prstGeom prst="bentConnector3">
              <a:avLst>
                <a:gd name="adj1" fmla="val 20333"/>
              </a:avLst>
            </a:prstGeom>
            <a:noFill/>
            <a:ln w="19050">
              <a:solidFill>
                <a:schemeClr val="accent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999" name="Line 37"/>
            <p:cNvSpPr>
              <a:spLocks noChangeShapeType="1"/>
            </p:cNvSpPr>
            <p:nvPr/>
          </p:nvSpPr>
          <p:spPr bwMode="auto">
            <a:xfrm>
              <a:off x="642" y="840"/>
              <a:ext cx="5076" cy="0"/>
            </a:xfrm>
            <a:prstGeom prst="line">
              <a:avLst/>
            </a:prstGeom>
            <a:noFill/>
            <a:ln w="12700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43011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4654"/>
          <a:stretch>
            <a:fillRect/>
          </a:stretch>
        </p:blipFill>
        <p:spPr bwMode="auto">
          <a:xfrm>
            <a:off x="1701800" y="1036638"/>
            <a:ext cx="5638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Rectangle 79"/>
          <p:cNvSpPr>
            <a:spLocks noChangeArrowheads="1"/>
          </p:cNvSpPr>
          <p:nvPr/>
        </p:nvSpPr>
        <p:spPr bwMode="auto">
          <a:xfrm>
            <a:off x="4824413" y="2293938"/>
            <a:ext cx="1960562" cy="5302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Anchor Selector:</a:t>
            </a:r>
            <a:endParaRPr lang="en-GB" altLang="en-US" sz="1000"/>
          </a:p>
          <a:p>
            <a:r>
              <a:rPr lang="en-GB" altLang="en-US" sz="1000"/>
              <a:t>controls which resource will be </a:t>
            </a:r>
          </a:p>
          <a:p>
            <a:r>
              <a:rPr lang="en-GB" altLang="en-US" sz="1000"/>
              <a:t>queried when an object is clicked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43013" name="Rectangle 80"/>
          <p:cNvSpPr>
            <a:spLocks noChangeArrowheads="1"/>
          </p:cNvSpPr>
          <p:nvPr/>
        </p:nvSpPr>
        <p:spPr bwMode="auto">
          <a:xfrm>
            <a:off x="4340225" y="3622675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14" name="AutoShape 81"/>
          <p:cNvCxnSpPr>
            <a:cxnSpLocks noChangeShapeType="1"/>
            <a:stCxn id="43012" idx="2"/>
            <a:endCxn id="43013" idx="0"/>
          </p:cNvCxnSpPr>
          <p:nvPr/>
        </p:nvCxnSpPr>
        <p:spPr bwMode="auto">
          <a:xfrm rot="5400000">
            <a:off x="4711701" y="2528887"/>
            <a:ext cx="798512" cy="1389063"/>
          </a:xfrm>
          <a:prstGeom prst="bentConnector3">
            <a:avLst>
              <a:gd name="adj1" fmla="val 49903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5" name="Rectangle 82"/>
          <p:cNvSpPr>
            <a:spLocks noChangeArrowheads="1"/>
          </p:cNvSpPr>
          <p:nvPr/>
        </p:nvSpPr>
        <p:spPr bwMode="auto">
          <a:xfrm>
            <a:off x="1704975" y="2293938"/>
            <a:ext cx="3019425" cy="5302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Appearance Selector:</a:t>
            </a:r>
            <a:endParaRPr lang="en-GB" altLang="en-US" sz="1000"/>
          </a:p>
          <a:p>
            <a:r>
              <a:rPr lang="en-GB" altLang="en-US" sz="1000"/>
              <a:t>Cones controls the level of translucency of objects , </a:t>
            </a:r>
          </a:p>
          <a:p>
            <a:r>
              <a:rPr lang="en-GB" altLang="en-US" sz="1000"/>
              <a:t>Spheres control the highlighting of objects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43016" name="Rectangle 83"/>
          <p:cNvSpPr>
            <a:spLocks noChangeArrowheads="1"/>
          </p:cNvSpPr>
          <p:nvPr/>
        </p:nvSpPr>
        <p:spPr bwMode="auto">
          <a:xfrm>
            <a:off x="2905125" y="3203575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17" name="AutoShape 84"/>
          <p:cNvCxnSpPr>
            <a:cxnSpLocks noChangeShapeType="1"/>
            <a:stCxn id="43015" idx="2"/>
            <a:endCxn id="43016" idx="0"/>
          </p:cNvCxnSpPr>
          <p:nvPr/>
        </p:nvCxnSpPr>
        <p:spPr bwMode="auto">
          <a:xfrm rot="5400000">
            <a:off x="2908301" y="2897187"/>
            <a:ext cx="379412" cy="233363"/>
          </a:xfrm>
          <a:prstGeom prst="bentConnector3">
            <a:avLst>
              <a:gd name="adj1" fmla="val 49792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8" name="Text Box 85"/>
          <p:cNvSpPr txBox="1">
            <a:spLocks noChangeArrowheads="1"/>
          </p:cNvSpPr>
          <p:nvPr/>
        </p:nvSpPr>
        <p:spPr bwMode="auto">
          <a:xfrm>
            <a:off x="5135563" y="3371850"/>
            <a:ext cx="1773237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Red/Blue colouring</a:t>
            </a:r>
            <a:r>
              <a:rPr lang="en-GB" altLang="en-US" sz="1000"/>
              <a:t>: States</a:t>
            </a:r>
          </a:p>
          <a:p>
            <a:r>
              <a:rPr lang="en-GB" altLang="en-US" sz="1000"/>
              <a:t> whether the morphology </a:t>
            </a:r>
          </a:p>
          <a:p>
            <a:r>
              <a:rPr lang="en-GB" altLang="en-US" sz="1000"/>
              <a:t>relates to the scene’s date</a:t>
            </a:r>
            <a:endParaRPr lang="fr-FR" altLang="en-US" sz="1000"/>
          </a:p>
        </p:txBody>
      </p:sp>
      <p:sp>
        <p:nvSpPr>
          <p:cNvPr id="43019" name="Rectangle 86"/>
          <p:cNvSpPr>
            <a:spLocks noChangeArrowheads="1"/>
          </p:cNvSpPr>
          <p:nvPr/>
        </p:nvSpPr>
        <p:spPr bwMode="auto">
          <a:xfrm>
            <a:off x="7072313" y="21526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20" name="AutoShape 87"/>
          <p:cNvCxnSpPr>
            <a:cxnSpLocks noChangeShapeType="1"/>
            <a:stCxn id="43018" idx="3"/>
            <a:endCxn id="43019" idx="2"/>
          </p:cNvCxnSpPr>
          <p:nvPr/>
        </p:nvCxnSpPr>
        <p:spPr bwMode="auto">
          <a:xfrm flipV="1">
            <a:off x="6908800" y="2305050"/>
            <a:ext cx="239713" cy="1341438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21" name="Text Box 88"/>
          <p:cNvSpPr txBox="1">
            <a:spLocks noChangeArrowheads="1"/>
          </p:cNvSpPr>
          <p:nvPr/>
        </p:nvSpPr>
        <p:spPr bwMode="auto">
          <a:xfrm>
            <a:off x="4294188" y="1162050"/>
            <a:ext cx="22574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Emissive colouring</a:t>
            </a:r>
            <a:r>
              <a:rPr lang="en-GB" altLang="en-US" sz="1000"/>
              <a:t>: marks objects</a:t>
            </a:r>
          </a:p>
          <a:p>
            <a:r>
              <a:rPr lang="en-GB" altLang="en-US" sz="1000"/>
              <a:t> that are documented but not justified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43022" name="Rectangle 89"/>
          <p:cNvSpPr>
            <a:spLocks noChangeArrowheads="1"/>
          </p:cNvSpPr>
          <p:nvPr/>
        </p:nvSpPr>
        <p:spPr bwMode="auto">
          <a:xfrm>
            <a:off x="3776663" y="1604963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23" name="AutoShape 90"/>
          <p:cNvCxnSpPr>
            <a:cxnSpLocks noChangeShapeType="1"/>
            <a:stCxn id="43021" idx="2"/>
            <a:endCxn id="43022" idx="3"/>
          </p:cNvCxnSpPr>
          <p:nvPr/>
        </p:nvCxnSpPr>
        <p:spPr bwMode="auto">
          <a:xfrm rot="5400000">
            <a:off x="4614863" y="873125"/>
            <a:ext cx="122238" cy="1493837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24" name="AutoShape 91"/>
          <p:cNvCxnSpPr>
            <a:cxnSpLocks noChangeShapeType="1"/>
            <a:stCxn id="43021" idx="2"/>
            <a:endCxn id="43019" idx="0"/>
          </p:cNvCxnSpPr>
          <p:nvPr/>
        </p:nvCxnSpPr>
        <p:spPr bwMode="auto">
          <a:xfrm rot="16200000" flipH="1">
            <a:off x="5988844" y="992981"/>
            <a:ext cx="593725" cy="17256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25" name="Text Box 92"/>
          <p:cNvSpPr txBox="1">
            <a:spLocks noChangeArrowheads="1"/>
          </p:cNvSpPr>
          <p:nvPr/>
        </p:nvSpPr>
        <p:spPr bwMode="auto">
          <a:xfrm>
            <a:off x="1576388" y="1179513"/>
            <a:ext cx="2070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Translucency </a:t>
            </a:r>
            <a:r>
              <a:rPr lang="en-GB" altLang="en-US" sz="1000"/>
              <a:t>: marks absence</a:t>
            </a:r>
          </a:p>
          <a:p>
            <a:r>
              <a:rPr lang="en-GB" altLang="en-US" sz="1000"/>
              <a:t>of documentation or its evaluation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43026" name="Rectangle 93"/>
          <p:cNvSpPr>
            <a:spLocks noChangeArrowheads="1"/>
          </p:cNvSpPr>
          <p:nvPr/>
        </p:nvSpPr>
        <p:spPr bwMode="auto">
          <a:xfrm>
            <a:off x="3910013" y="2065338"/>
            <a:ext cx="1778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27" name="AutoShape 94"/>
          <p:cNvCxnSpPr>
            <a:cxnSpLocks noChangeShapeType="1"/>
            <a:stCxn id="43025" idx="2"/>
            <a:endCxn id="43026" idx="1"/>
          </p:cNvCxnSpPr>
          <p:nvPr/>
        </p:nvCxnSpPr>
        <p:spPr bwMode="auto">
          <a:xfrm rot="16200000" flipH="1">
            <a:off x="2974182" y="1213644"/>
            <a:ext cx="573087" cy="1298575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028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4509"/>
          <a:stretch>
            <a:fillRect/>
          </a:stretch>
        </p:blipFill>
        <p:spPr bwMode="auto">
          <a:xfrm>
            <a:off x="1093788" y="3694113"/>
            <a:ext cx="1646237" cy="216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9" name="Text Box 96"/>
          <p:cNvSpPr txBox="1">
            <a:spLocks noChangeArrowheads="1"/>
          </p:cNvSpPr>
          <p:nvPr/>
        </p:nvSpPr>
        <p:spPr bwMode="auto">
          <a:xfrm>
            <a:off x="1104900" y="5822950"/>
            <a:ext cx="1639888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Highlighting </a:t>
            </a:r>
            <a:r>
              <a:rPr lang="en-GB" altLang="en-US" sz="1000"/>
              <a:t>: visualises </a:t>
            </a:r>
          </a:p>
          <a:p>
            <a:r>
              <a:rPr lang="en-GB" altLang="en-US" sz="1000"/>
              <a:t>presence of a document </a:t>
            </a:r>
          </a:p>
          <a:p>
            <a:r>
              <a:rPr lang="en-GB" altLang="en-US" sz="1000"/>
              <a:t>type for the object (each </a:t>
            </a:r>
          </a:p>
          <a:p>
            <a:r>
              <a:rPr lang="en-GB" altLang="en-US" sz="1000"/>
              <a:t>sphere corresponds to a </a:t>
            </a:r>
          </a:p>
          <a:p>
            <a:r>
              <a:rPr lang="en-GB" altLang="en-US" sz="1000"/>
              <a:t>given type of document)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43030" name="Rectangle 97"/>
          <p:cNvSpPr>
            <a:spLocks noChangeArrowheads="1"/>
          </p:cNvSpPr>
          <p:nvPr/>
        </p:nvSpPr>
        <p:spPr bwMode="auto">
          <a:xfrm>
            <a:off x="2409825" y="3608388"/>
            <a:ext cx="74613" cy="8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31" name="Rectangle 98"/>
          <p:cNvSpPr>
            <a:spLocks noChangeArrowheads="1"/>
          </p:cNvSpPr>
          <p:nvPr/>
        </p:nvSpPr>
        <p:spPr bwMode="auto">
          <a:xfrm>
            <a:off x="1455738" y="4748213"/>
            <a:ext cx="211137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32" name="AutoShape 99"/>
          <p:cNvCxnSpPr>
            <a:cxnSpLocks noChangeShapeType="1"/>
          </p:cNvCxnSpPr>
          <p:nvPr/>
        </p:nvCxnSpPr>
        <p:spPr bwMode="auto">
          <a:xfrm flipV="1">
            <a:off x="1666875" y="3651250"/>
            <a:ext cx="735013" cy="1035050"/>
          </a:xfrm>
          <a:prstGeom prst="bentConnector2">
            <a:avLst/>
          </a:prstGeom>
          <a:noFill/>
          <a:ln w="9525">
            <a:solidFill>
              <a:schemeClr val="accent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33" name="Text Box 100"/>
          <p:cNvSpPr txBox="1">
            <a:spLocks noChangeArrowheads="1"/>
          </p:cNvSpPr>
          <p:nvPr/>
        </p:nvSpPr>
        <p:spPr bwMode="auto">
          <a:xfrm>
            <a:off x="7361238" y="1189038"/>
            <a:ext cx="1576387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/>
              <a:t>Symbolic shapes </a:t>
            </a:r>
            <a:r>
              <a:rPr lang="en-GB" altLang="en-US" sz="1000"/>
              <a:t>: visualise presence of</a:t>
            </a:r>
          </a:p>
          <a:p>
            <a:r>
              <a:rPr lang="en-GB" altLang="en-US" sz="1000"/>
              <a:t>an object that has not been given </a:t>
            </a:r>
          </a:p>
          <a:p>
            <a:r>
              <a:rPr lang="en-GB" altLang="en-US" sz="1000"/>
              <a:t>morphological properties. 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pic>
        <p:nvPicPr>
          <p:cNvPr id="43034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9" t="39261" r="12068" b="473"/>
          <a:stretch>
            <a:fillRect/>
          </a:stretch>
        </p:blipFill>
        <p:spPr bwMode="auto">
          <a:xfrm>
            <a:off x="7369175" y="2070100"/>
            <a:ext cx="14414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35" name="Rectangle 102"/>
          <p:cNvSpPr>
            <a:spLocks noChangeArrowheads="1"/>
          </p:cNvSpPr>
          <p:nvPr/>
        </p:nvSpPr>
        <p:spPr bwMode="auto">
          <a:xfrm>
            <a:off x="3227388" y="4791075"/>
            <a:ext cx="56356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0" tIns="180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>
              <a:solidFill>
                <a:srgbClr val="FFFF99"/>
              </a:solidFill>
              <a:latin typeface="Tahoma" panose="020B0604030504040204" pitchFamily="34" charset="0"/>
            </a:endParaRPr>
          </a:p>
          <a:p>
            <a:endParaRPr lang="en-GB" altLang="en-US">
              <a:latin typeface="Tahoma" panose="020B0604030504040204" pitchFamily="34" charset="0"/>
            </a:endParaRPr>
          </a:p>
          <a:p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If the scene reflects the documentary sources, it requires graphical marking of the information available on objects.</a:t>
            </a:r>
          </a:p>
          <a:p>
            <a:endParaRPr lang="en-GB" altLang="en-US" sz="1400">
              <a:solidFill>
                <a:srgbClr val="FFFFCC"/>
              </a:solidFill>
              <a:latin typeface="Tahoma" panose="020B0604030504040204" pitchFamily="34" charset="0"/>
            </a:endParaRPr>
          </a:p>
          <a:p>
            <a:r>
              <a:rPr lang="en-GB" altLang="en-US" sz="1400">
                <a:solidFill>
                  <a:srgbClr val="FFFFCC"/>
                </a:solidFill>
                <a:latin typeface="Tahoma" panose="020B0604030504040204" pitchFamily="34" charset="0"/>
              </a:rPr>
              <a:t>The scenes are computed at the time of the query</a:t>
            </a:r>
          </a:p>
          <a:p>
            <a:endParaRPr lang="en-GB" altLang="en-US">
              <a:latin typeface="Tahoma" panose="020B0604030504040204" pitchFamily="34" charset="0"/>
            </a:endParaRPr>
          </a:p>
        </p:txBody>
      </p:sp>
      <p:sp>
        <p:nvSpPr>
          <p:cNvPr id="43036" name="Rectangle 103"/>
          <p:cNvSpPr>
            <a:spLocks noChangeArrowheads="1"/>
          </p:cNvSpPr>
          <p:nvPr/>
        </p:nvSpPr>
        <p:spPr bwMode="auto">
          <a:xfrm>
            <a:off x="5729288" y="398463"/>
            <a:ext cx="3224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3D scene - documentary sources </a:t>
            </a:r>
          </a:p>
        </p:txBody>
      </p:sp>
      <p:pic>
        <p:nvPicPr>
          <p:cNvPr id="43037" name="Picture 105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38" name="Rectangle 106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39" name="Rectangle 107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40" name="Rectangle 108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43041" name="Rectangle 109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43042" name="AutoShape 112">
            <a:hlinkClick r:id="rId6" action="ppaction://hlinkfile" highlightClick="1"/>
          </p:cNvPr>
          <p:cNvSpPr>
            <a:spLocks noChangeArrowheads="1"/>
          </p:cNvSpPr>
          <p:nvPr/>
        </p:nvSpPr>
        <p:spPr bwMode="auto">
          <a:xfrm>
            <a:off x="4705350" y="3771900"/>
            <a:ext cx="190500" cy="161925"/>
          </a:xfrm>
          <a:prstGeom prst="actionButtonForwardNext">
            <a:avLst/>
          </a:prstGeom>
          <a:solidFill>
            <a:srgbClr val="A2C2B4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43" name="AutoShape 113">
            <a:hlinkClick r:id="rId7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078163" y="3771900"/>
            <a:ext cx="206375" cy="166688"/>
          </a:xfrm>
          <a:prstGeom prst="actionButtonForwardNext">
            <a:avLst/>
          </a:prstGeom>
          <a:solidFill>
            <a:srgbClr val="A2C2B4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006600"/>
            <a:ext cx="6869113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 rot="-5400000">
            <a:off x="-1581943" y="3548856"/>
            <a:ext cx="4322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Example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  <a:endParaRPr lang="en-GB" altLang="en-US" sz="2000" b="1">
              <a:solidFill>
                <a:srgbClr val="333333"/>
              </a:solidFill>
            </a:endParaRPr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1992313" y="414338"/>
            <a:ext cx="6910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rgbClr val="FFFF99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Visualisation of a document’s “corresponding edifices”</a:t>
            </a:r>
            <a:endParaRPr lang="en-GB" altLang="en-US">
              <a:solidFill>
                <a:srgbClr val="FFFFCC"/>
              </a:solidFill>
            </a:endParaRPr>
          </a:p>
        </p:txBody>
      </p:sp>
      <p:sp>
        <p:nvSpPr>
          <p:cNvPr id="44042" name="Rectangle 9"/>
          <p:cNvSpPr>
            <a:spLocks noChangeArrowheads="1"/>
          </p:cNvSpPr>
          <p:nvPr/>
        </p:nvSpPr>
        <p:spPr bwMode="auto">
          <a:xfrm>
            <a:off x="1276350" y="3762375"/>
            <a:ext cx="38290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4404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76213"/>
            <a:ext cx="22574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63" name="Picture 23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805113"/>
            <a:ext cx="273843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64" name="Picture 24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283075"/>
            <a:ext cx="73691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8267" name="Group 27"/>
          <p:cNvGrpSpPr>
            <a:grpSpLocks/>
          </p:cNvGrpSpPr>
          <p:nvPr/>
        </p:nvGrpSpPr>
        <p:grpSpPr bwMode="auto">
          <a:xfrm>
            <a:off x="1009650" y="2016125"/>
            <a:ext cx="8134350" cy="4718050"/>
            <a:chOff x="636" y="1270"/>
            <a:chExt cx="5124" cy="2972"/>
          </a:xfrm>
        </p:grpSpPr>
        <p:sp>
          <p:nvSpPr>
            <p:cNvPr id="44047" name="Rectangle 26"/>
            <p:cNvSpPr>
              <a:spLocks noChangeArrowheads="1"/>
            </p:cNvSpPr>
            <p:nvPr/>
          </p:nvSpPr>
          <p:spPr bwMode="auto">
            <a:xfrm>
              <a:off x="636" y="3402"/>
              <a:ext cx="5124" cy="8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pic>
          <p:nvPicPr>
            <p:cNvPr id="4404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270"/>
              <a:ext cx="4886" cy="2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C2B4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0" name="timelineIdu.avi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281363"/>
            <a:ext cx="48085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A2C2B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 rot="-5400000">
            <a:off x="-1212055" y="338375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7613650" y="533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1800">
                <a:solidFill>
                  <a:schemeClr val="bg1"/>
                </a:solidFill>
              </a:rPr>
              <a:t>Conclusion 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1133475" y="1162050"/>
            <a:ext cx="647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6090" name="Rectangle 23"/>
          <p:cNvSpPr>
            <a:spLocks noChangeArrowheads="1"/>
          </p:cNvSpPr>
          <p:nvPr/>
        </p:nvSpPr>
        <p:spPr bwMode="auto">
          <a:xfrm>
            <a:off x="1055688" y="1128713"/>
            <a:ext cx="7921625" cy="39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r>
              <a:rPr lang="en-GB" altLang="en-US" sz="1400" dirty="0">
                <a:solidFill>
                  <a:schemeClr val="bg1"/>
                </a:solidFill>
              </a:rPr>
              <a:t>Possible benefits of our approach:</a:t>
            </a:r>
          </a:p>
          <a:p>
            <a:pPr algn="just"/>
            <a:r>
              <a:rPr lang="en-GB" altLang="en-US" sz="1200" dirty="0">
                <a:solidFill>
                  <a:schemeClr val="bg1"/>
                </a:solidFill>
              </a:rPr>
              <a:t>- A central improvement in the actual practice : architectural data finds its natural media,  shapes, </a:t>
            </a:r>
          </a:p>
          <a:p>
            <a:pPr algn="just"/>
            <a:r>
              <a:rPr lang="en-GB" altLang="en-US" sz="1200" dirty="0">
                <a:solidFill>
                  <a:schemeClr val="bg1"/>
                </a:solidFill>
              </a:rPr>
              <a:t>- On the documentation side, the possibility given to visualise what a particular document </a:t>
            </a:r>
            <a:r>
              <a:rPr lang="en-GB" altLang="en-US" sz="1200" i="1" dirty="0">
                <a:solidFill>
                  <a:schemeClr val="bg1"/>
                </a:solidFill>
              </a:rPr>
              <a:t>is about</a:t>
            </a:r>
            <a:r>
              <a:rPr lang="en-GB" altLang="en-US" sz="1200" dirty="0">
                <a:solidFill>
                  <a:schemeClr val="bg1"/>
                </a:solidFill>
              </a:rPr>
              <a:t> (edifices quoted)</a:t>
            </a:r>
          </a:p>
          <a:p>
            <a:pPr algn="just"/>
            <a:r>
              <a:rPr lang="pl-PL" altLang="en-US" sz="1200" dirty="0">
                <a:solidFill>
                  <a:schemeClr val="bg1"/>
                </a:solidFill>
              </a:rPr>
              <a:t>- T</a:t>
            </a:r>
            <a:r>
              <a:rPr lang="en-GB" altLang="en-US" sz="1200" dirty="0">
                <a:solidFill>
                  <a:schemeClr val="bg1"/>
                </a:solidFill>
              </a:rPr>
              <a:t>he possibility to compare levels of information between various sectors or objects types inside the territory observed.</a:t>
            </a:r>
            <a:r>
              <a:rPr lang="en-GB" altLang="en-US" sz="1400" dirty="0">
                <a:solidFill>
                  <a:schemeClr val="bg1"/>
                </a:solidFill>
              </a:rPr>
              <a:t> </a:t>
            </a: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en-GB" altLang="en-US" sz="1400" dirty="0">
              <a:solidFill>
                <a:schemeClr val="bg1"/>
              </a:solidFill>
            </a:endParaRPr>
          </a:p>
          <a:p>
            <a:endParaRPr lang="fr-FR" altLang="en-US" sz="1400" dirty="0">
              <a:solidFill>
                <a:srgbClr val="FFFF99"/>
              </a:solidFill>
            </a:endParaRPr>
          </a:p>
          <a:p>
            <a:endParaRPr lang="en-GB" altLang="en-US" sz="1200" dirty="0">
              <a:solidFill>
                <a:schemeClr val="bg1"/>
              </a:solidFill>
            </a:endParaRPr>
          </a:p>
          <a:p>
            <a:r>
              <a:rPr lang="en-GB" altLang="en-US" sz="1400" dirty="0">
                <a:solidFill>
                  <a:schemeClr val="bg1"/>
                </a:solidFill>
              </a:rPr>
              <a:t>3D models : sustainable investigation </a:t>
            </a:r>
          </a:p>
          <a:p>
            <a:r>
              <a:rPr lang="en-GB" altLang="en-US" sz="1400" dirty="0">
                <a:solidFill>
                  <a:schemeClr val="bg1"/>
                </a:solidFill>
              </a:rPr>
              <a:t>and visualisation tools if reaching </a:t>
            </a:r>
          </a:p>
          <a:p>
            <a:r>
              <a:rPr lang="en-GB" altLang="en-US" sz="1400" dirty="0">
                <a:solidFill>
                  <a:schemeClr val="bg1"/>
                </a:solidFill>
              </a:rPr>
              <a:t>the readability of a geographical map. </a:t>
            </a:r>
          </a:p>
          <a:p>
            <a:endParaRPr lang="en-GB" altLang="en-US" sz="1400" dirty="0">
              <a:solidFill>
                <a:schemeClr val="bg1"/>
              </a:solidFill>
            </a:endParaRPr>
          </a:p>
        </p:txBody>
      </p:sp>
      <p:sp>
        <p:nvSpPr>
          <p:cNvPr id="46091" name="Rectangle 25"/>
          <p:cNvSpPr>
            <a:spLocks noChangeArrowheads="1"/>
          </p:cNvSpPr>
          <p:nvPr/>
        </p:nvSpPr>
        <p:spPr bwMode="auto">
          <a:xfrm rot="-5400000">
            <a:off x="-1651794" y="3480594"/>
            <a:ext cx="446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Conclusion</a:t>
            </a:r>
            <a:r>
              <a:rPr lang="en-GB" altLang="en-US" sz="18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0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05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72" name="Picture 1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322388"/>
            <a:ext cx="2220912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74" name="Picture 107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325563"/>
            <a:ext cx="2220912" cy="214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026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1027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7174" name="Rectangle 1028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7175" name="Rectangle 1029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7176" name="Rectangle 1030"/>
          <p:cNvSpPr>
            <a:spLocks noChangeArrowheads="1"/>
          </p:cNvSpPr>
          <p:nvPr/>
        </p:nvSpPr>
        <p:spPr bwMode="auto">
          <a:xfrm rot="-5400000">
            <a:off x="-711994" y="4423569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Introduction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7177" name="Rectangle 1031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7178" name="Text Box 1044"/>
          <p:cNvSpPr txBox="1">
            <a:spLocks noChangeArrowheads="1"/>
          </p:cNvSpPr>
          <p:nvPr/>
        </p:nvSpPr>
        <p:spPr bwMode="auto">
          <a:xfrm>
            <a:off x="5043488" y="1617663"/>
            <a:ext cx="39084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1400">
                <a:solidFill>
                  <a:schemeClr val="bg1"/>
                </a:solidFill>
              </a:rPr>
              <a:t>The type of representation that one uses depends on the information one wants to provide.</a:t>
            </a:r>
            <a:endParaRPr lang="fr-FR" altLang="en-US" sz="1400">
              <a:solidFill>
                <a:schemeClr val="bg1"/>
              </a:solidFill>
            </a:endParaRPr>
          </a:p>
          <a:p>
            <a:pPr algn="r"/>
            <a:endParaRPr lang="fr-FR" altLang="en-US" sz="1400">
              <a:solidFill>
                <a:schemeClr val="bg1"/>
              </a:solidFill>
            </a:endParaRPr>
          </a:p>
        </p:txBody>
      </p:sp>
      <p:pic>
        <p:nvPicPr>
          <p:cNvPr id="56358" name="Picture 10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636963"/>
            <a:ext cx="5773738" cy="2698750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Rectangle 1084"/>
          <p:cNvSpPr>
            <a:spLocks noChangeArrowheads="1"/>
          </p:cNvSpPr>
          <p:nvPr/>
        </p:nvSpPr>
        <p:spPr bwMode="auto">
          <a:xfrm>
            <a:off x="4097338" y="342900"/>
            <a:ext cx="4860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pl-PL" altLang="en-US">
                <a:solidFill>
                  <a:schemeClr val="bg1"/>
                </a:solidFill>
              </a:rPr>
              <a:t>Representation in the study of</a:t>
            </a:r>
            <a:r>
              <a:rPr lang="en-GB" altLang="en-US">
                <a:solidFill>
                  <a:schemeClr val="bg1"/>
                </a:solidFill>
              </a:rPr>
              <a:t> </a:t>
            </a:r>
            <a:r>
              <a:rPr lang="pl-PL" altLang="en-US">
                <a:solidFill>
                  <a:schemeClr val="bg1"/>
                </a:solidFill>
              </a:rPr>
              <a:t>historical architecture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7181" name="Rectangle 1086"/>
          <p:cNvSpPr>
            <a:spLocks noChangeArrowheads="1"/>
          </p:cNvSpPr>
          <p:nvPr/>
        </p:nvSpPr>
        <p:spPr bwMode="auto">
          <a:xfrm>
            <a:off x="6902450" y="5168900"/>
            <a:ext cx="20351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GB" altLang="en-US" sz="1000">
                <a:solidFill>
                  <a:schemeClr val="bg1"/>
                </a:solidFill>
              </a:rPr>
              <a:t>All these representations contain various information about the same object (interpreted or not).</a:t>
            </a:r>
          </a:p>
          <a:p>
            <a:pPr algn="r"/>
            <a:r>
              <a:rPr lang="en-GB" altLang="en-US" sz="1000">
                <a:solidFill>
                  <a:schemeClr val="bg1"/>
                </a:solidFill>
              </a:rPr>
              <a:t>The messages that had to pass were different therefore  different modes of representation were used.</a:t>
            </a:r>
            <a:r>
              <a:rPr lang="fr-FR" altLang="en-US" sz="1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6384" name="Picture 108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65288"/>
            <a:ext cx="1662112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86" name="Rectangle 1090"/>
          <p:cNvSpPr>
            <a:spLocks noChangeArrowheads="1"/>
          </p:cNvSpPr>
          <p:nvPr/>
        </p:nvSpPr>
        <p:spPr bwMode="auto">
          <a:xfrm>
            <a:off x="4105275" y="4552950"/>
            <a:ext cx="1066800" cy="1047750"/>
          </a:xfrm>
          <a:prstGeom prst="rect">
            <a:avLst/>
          </a:prstGeom>
          <a:noFill/>
          <a:ln w="1905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56387" name="Rectangle 1091"/>
          <p:cNvSpPr>
            <a:spLocks noChangeArrowheads="1"/>
          </p:cNvSpPr>
          <p:nvPr/>
        </p:nvSpPr>
        <p:spPr bwMode="auto">
          <a:xfrm>
            <a:off x="1028700" y="3573463"/>
            <a:ext cx="5951538" cy="29337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56383" name="Picture 108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271588"/>
            <a:ext cx="2381250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85" name="Picture 1089"/>
          <p:cNvPicPr>
            <a:picLocks noChangeAspect="1" noChangeArrowheads="1"/>
          </p:cNvPicPr>
          <p:nvPr/>
        </p:nvPicPr>
        <p:blipFill>
          <a:blip r:embed="rId9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/>
          <a:stretch>
            <a:fillRect/>
          </a:stretch>
        </p:blipFill>
        <p:spPr bwMode="auto">
          <a:xfrm>
            <a:off x="3938588" y="3573463"/>
            <a:ext cx="1292225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86" grpId="0" animBg="1"/>
      <p:bldP spid="563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6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1027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9220" name="Rectangle 1028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9221" name="Rectangle 1029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9222" name="Rectangle 1030"/>
          <p:cNvSpPr>
            <a:spLocks noChangeArrowheads="1"/>
          </p:cNvSpPr>
          <p:nvPr/>
        </p:nvSpPr>
        <p:spPr bwMode="auto">
          <a:xfrm rot="-5400000">
            <a:off x="-711994" y="4423569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Introduction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9223" name="Rectangle 1031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9224" name="Text Box 1035"/>
          <p:cNvSpPr txBox="1">
            <a:spLocks noChangeArrowheads="1"/>
          </p:cNvSpPr>
          <p:nvPr/>
        </p:nvSpPr>
        <p:spPr bwMode="auto">
          <a:xfrm>
            <a:off x="4930775" y="1965325"/>
            <a:ext cx="3987800" cy="402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GB" altLang="en-US" sz="1400">
                <a:solidFill>
                  <a:schemeClr val="bg1"/>
                </a:solidFill>
              </a:rPr>
              <a:t>The context of the architectural heritage :</a:t>
            </a:r>
          </a:p>
          <a:p>
            <a:pPr algn="just">
              <a:lnSpc>
                <a:spcPct val="50000"/>
              </a:lnSpc>
            </a:pPr>
            <a:endParaRPr lang="en-GB" altLang="en-US" sz="1400">
              <a:solidFill>
                <a:schemeClr val="bg1"/>
              </a:solidFill>
            </a:endParaRPr>
          </a:p>
          <a:p>
            <a:pPr lvl="1" algn="just">
              <a:buFontTx/>
              <a:buChar char="•"/>
            </a:pPr>
            <a:r>
              <a:rPr lang="en-GB" altLang="en-US" sz="1400" i="1">
                <a:solidFill>
                  <a:schemeClr val="bg1"/>
                </a:solidFill>
              </a:rPr>
              <a:t>uncertain, inaccurate sources,</a:t>
            </a:r>
          </a:p>
          <a:p>
            <a:pPr lvl="1" algn="just">
              <a:buFontTx/>
              <a:buChar char="•"/>
            </a:pPr>
            <a:r>
              <a:rPr lang="en-GB" altLang="en-US" sz="1400" i="1">
                <a:solidFill>
                  <a:schemeClr val="bg1"/>
                </a:solidFill>
              </a:rPr>
              <a:t>“fuzzy” objects,</a:t>
            </a:r>
          </a:p>
          <a:p>
            <a:pPr lvl="1" algn="just">
              <a:buFontTx/>
              <a:buChar char="•"/>
            </a:pPr>
            <a:r>
              <a:rPr lang="en-GB" altLang="en-US" sz="1400" i="1">
                <a:solidFill>
                  <a:schemeClr val="bg1"/>
                </a:solidFill>
              </a:rPr>
              <a:t>evolutionary knowledge.</a:t>
            </a:r>
            <a:endParaRPr lang="en-GB" altLang="en-US" sz="1400">
              <a:solidFill>
                <a:schemeClr val="bg1"/>
              </a:solidFill>
            </a:endParaRP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r>
              <a:rPr lang="en-GB" altLang="en-US" sz="1400">
                <a:solidFill>
                  <a:schemeClr val="bg1"/>
                </a:solidFill>
              </a:rPr>
              <a:t>Are computer graphics suitable for both communication and reasoning purposes in this context ?</a:t>
            </a: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r>
              <a:rPr lang="en-GB" altLang="en-US" sz="1400">
                <a:solidFill>
                  <a:schemeClr val="bg1"/>
                </a:solidFill>
              </a:rPr>
              <a:t>Can they go beyond mimicking real objects?</a:t>
            </a: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r>
              <a:rPr lang="en-GB" altLang="en-US" sz="1400">
                <a:solidFill>
                  <a:schemeClr val="bg1"/>
                </a:solidFill>
              </a:rPr>
              <a:t>Can they intervene as a tool for scientific visualisation? </a:t>
            </a: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endParaRPr lang="en-GB" altLang="en-US" sz="1400">
              <a:solidFill>
                <a:schemeClr val="bg1"/>
              </a:solidFill>
            </a:endParaRPr>
          </a:p>
          <a:p>
            <a:pPr algn="just"/>
            <a:r>
              <a:rPr lang="en-GB" altLang="en-US" sz="1400" i="1">
                <a:solidFill>
                  <a:schemeClr val="bg1"/>
                </a:solidFill>
              </a:rPr>
              <a:t>If not, what’s the point?</a:t>
            </a:r>
            <a:endParaRPr lang="fr-FR" altLang="en-US" sz="1400" i="1">
              <a:solidFill>
                <a:schemeClr val="bg1"/>
              </a:solidFill>
            </a:endParaRPr>
          </a:p>
        </p:txBody>
      </p:sp>
      <p:sp>
        <p:nvSpPr>
          <p:cNvPr id="9225" name="Rectangle 1043"/>
          <p:cNvSpPr>
            <a:spLocks noChangeArrowheads="1"/>
          </p:cNvSpPr>
          <p:nvPr/>
        </p:nvSpPr>
        <p:spPr bwMode="auto">
          <a:xfrm>
            <a:off x="4441825" y="342900"/>
            <a:ext cx="4516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On the use of representation : a mean to an end</a:t>
            </a:r>
          </a:p>
        </p:txBody>
      </p:sp>
      <p:sp>
        <p:nvSpPr>
          <p:cNvPr id="57368" name="Line 1048"/>
          <p:cNvSpPr>
            <a:spLocks noChangeShapeType="1"/>
          </p:cNvSpPr>
          <p:nvPr/>
        </p:nvSpPr>
        <p:spPr bwMode="auto">
          <a:xfrm rot="5400000">
            <a:off x="2238375" y="3951288"/>
            <a:ext cx="977900" cy="0"/>
          </a:xfrm>
          <a:prstGeom prst="line">
            <a:avLst/>
          </a:prstGeom>
          <a:noFill/>
          <a:ln w="635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227" name="Group 1055"/>
          <p:cNvGrpSpPr>
            <a:grpSpLocks/>
          </p:cNvGrpSpPr>
          <p:nvPr/>
        </p:nvGrpSpPr>
        <p:grpSpPr bwMode="auto">
          <a:xfrm>
            <a:off x="1665288" y="1254125"/>
            <a:ext cx="2124075" cy="2054225"/>
            <a:chOff x="1068" y="840"/>
            <a:chExt cx="1338" cy="1294"/>
          </a:xfrm>
        </p:grpSpPr>
        <p:sp>
          <p:nvSpPr>
            <p:cNvPr id="9237" name="Text Box 1046"/>
            <p:cNvSpPr txBox="1">
              <a:spLocks noChangeArrowheads="1"/>
            </p:cNvSpPr>
            <p:nvPr/>
          </p:nvSpPr>
          <p:spPr bwMode="auto">
            <a:xfrm>
              <a:off x="1463" y="1922"/>
              <a:ext cx="7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>
                  <a:solidFill>
                    <a:schemeClr val="bg1"/>
                  </a:solidFill>
                </a:rPr>
                <a:t>Information</a:t>
              </a:r>
              <a:endParaRPr lang="fr-FR" altLang="en-US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8" name="Text Box 1049"/>
            <p:cNvSpPr txBox="1">
              <a:spLocks noChangeArrowheads="1"/>
            </p:cNvSpPr>
            <p:nvPr/>
          </p:nvSpPr>
          <p:spPr bwMode="auto">
            <a:xfrm>
              <a:off x="1724" y="840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>
                  <a:solidFill>
                    <a:schemeClr val="bg1"/>
                  </a:solidFill>
                </a:rPr>
                <a:t>1991</a:t>
              </a:r>
            </a:p>
          </p:txBody>
        </p:sp>
        <p:pic>
          <p:nvPicPr>
            <p:cNvPr id="9239" name="Picture 10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3" t="29980" r="32593" b="7135"/>
            <a:stretch>
              <a:fillRect/>
            </a:stretch>
          </p:blipFill>
          <p:spPr bwMode="auto">
            <a:xfrm flipH="1">
              <a:off x="1258" y="1029"/>
              <a:ext cx="1148" cy="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40" name="Text Box 1053"/>
            <p:cNvSpPr txBox="1">
              <a:spLocks noChangeArrowheads="1"/>
            </p:cNvSpPr>
            <p:nvPr/>
          </p:nvSpPr>
          <p:spPr bwMode="auto">
            <a:xfrm rot="-5400000">
              <a:off x="841" y="1446"/>
              <a:ext cx="6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 sz="1200">
                  <a:solidFill>
                    <a:schemeClr val="bg1"/>
                  </a:solidFill>
                </a:rPr>
                <a:t>P.Alkhoven </a:t>
              </a:r>
            </a:p>
          </p:txBody>
        </p:sp>
      </p:grpSp>
      <p:grpSp>
        <p:nvGrpSpPr>
          <p:cNvPr id="9228" name="Group 1056"/>
          <p:cNvGrpSpPr>
            <a:grpSpLocks/>
          </p:cNvGrpSpPr>
          <p:nvPr/>
        </p:nvGrpSpPr>
        <p:grpSpPr bwMode="auto">
          <a:xfrm>
            <a:off x="1685925" y="4584700"/>
            <a:ext cx="2084388" cy="2033588"/>
            <a:chOff x="1226" y="2833"/>
            <a:chExt cx="1313" cy="1281"/>
          </a:xfrm>
        </p:grpSpPr>
        <p:sp>
          <p:nvSpPr>
            <p:cNvPr id="9233" name="Text Box 1047"/>
            <p:cNvSpPr txBox="1">
              <a:spLocks noChangeArrowheads="1"/>
            </p:cNvSpPr>
            <p:nvPr/>
          </p:nvSpPr>
          <p:spPr bwMode="auto">
            <a:xfrm>
              <a:off x="1482" y="3902"/>
              <a:ext cx="7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conjecture</a:t>
              </a:r>
              <a:endParaRPr lang="fr-FR" altLang="en-US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34" name="Text Box 1050"/>
            <p:cNvSpPr txBox="1">
              <a:spLocks noChangeArrowheads="1"/>
            </p:cNvSpPr>
            <p:nvPr/>
          </p:nvSpPr>
          <p:spPr bwMode="auto">
            <a:xfrm>
              <a:off x="1663" y="2833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>
                  <a:solidFill>
                    <a:schemeClr val="bg1"/>
                  </a:solidFill>
                </a:rPr>
                <a:t>2001</a:t>
              </a:r>
            </a:p>
          </p:txBody>
        </p:sp>
        <p:pic>
          <p:nvPicPr>
            <p:cNvPr id="9235" name="Picture 105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3015"/>
              <a:ext cx="1134" cy="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6" name="Text Box 1054"/>
            <p:cNvSpPr txBox="1">
              <a:spLocks noChangeArrowheads="1"/>
            </p:cNvSpPr>
            <p:nvPr/>
          </p:nvSpPr>
          <p:spPr bwMode="auto">
            <a:xfrm rot="-5400000">
              <a:off x="2057" y="3358"/>
              <a:ext cx="7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en-US" sz="1200">
                  <a:solidFill>
                    <a:schemeClr val="bg1"/>
                  </a:solidFill>
                </a:rPr>
                <a:t>MM Multimedia </a:t>
              </a:r>
            </a:p>
          </p:txBody>
        </p:sp>
      </p:grpSp>
      <p:sp>
        <p:nvSpPr>
          <p:cNvPr id="9229" name="Text Box 1058"/>
          <p:cNvSpPr txBox="1">
            <a:spLocks noChangeArrowheads="1"/>
          </p:cNvSpPr>
          <p:nvPr/>
        </p:nvSpPr>
        <p:spPr bwMode="auto">
          <a:xfrm>
            <a:off x="3413125" y="39163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0" name="Text Box 1060"/>
          <p:cNvSpPr txBox="1">
            <a:spLocks noChangeArrowheads="1"/>
          </p:cNvSpPr>
          <p:nvPr/>
        </p:nvSpPr>
        <p:spPr bwMode="auto">
          <a:xfrm>
            <a:off x="3290888" y="39766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/>
              <a:t> </a:t>
            </a:r>
          </a:p>
        </p:txBody>
      </p:sp>
      <p:sp>
        <p:nvSpPr>
          <p:cNvPr id="9231" name="Text Box 1061"/>
          <p:cNvSpPr txBox="1">
            <a:spLocks noChangeArrowheads="1"/>
          </p:cNvSpPr>
          <p:nvPr/>
        </p:nvSpPr>
        <p:spPr bwMode="auto">
          <a:xfrm>
            <a:off x="1149350" y="3570288"/>
            <a:ext cx="1347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en-US">
                <a:solidFill>
                  <a:srgbClr val="CC0000"/>
                </a:solidFill>
              </a:rPr>
              <a:t>More technology</a:t>
            </a:r>
          </a:p>
        </p:txBody>
      </p:sp>
      <p:sp>
        <p:nvSpPr>
          <p:cNvPr id="9232" name="Text Box 1062"/>
          <p:cNvSpPr txBox="1">
            <a:spLocks noChangeArrowheads="1"/>
          </p:cNvSpPr>
          <p:nvPr/>
        </p:nvSpPr>
        <p:spPr bwMode="auto">
          <a:xfrm>
            <a:off x="3009900" y="3546475"/>
            <a:ext cx="1560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>
                <a:solidFill>
                  <a:srgbClr val="CC0000"/>
                </a:solidFill>
              </a:rPr>
              <a:t>less understanding</a:t>
            </a:r>
            <a:endParaRPr lang="fr-FR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4"/>
          <p:cNvSpPr>
            <a:spLocks noChangeArrowheads="1"/>
          </p:cNvSpPr>
          <p:nvPr/>
        </p:nvSpPr>
        <p:spPr bwMode="auto">
          <a:xfrm>
            <a:off x="3113088" y="1827213"/>
            <a:ext cx="1384300" cy="254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43" name="Rectangle 21"/>
          <p:cNvSpPr>
            <a:spLocks noChangeArrowheads="1"/>
          </p:cNvSpPr>
          <p:nvPr/>
        </p:nvSpPr>
        <p:spPr bwMode="auto">
          <a:xfrm>
            <a:off x="3105150" y="2947988"/>
            <a:ext cx="1384300" cy="254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47" name="Rectangle 5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 rot="-5400000">
            <a:off x="-711993" y="4421981"/>
            <a:ext cx="2582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Content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10249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4668838" y="1747838"/>
            <a:ext cx="4881562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- The project’s statements and hypothesis</a:t>
            </a:r>
            <a:endParaRPr lang="en-GB" altLang="en-US" sz="1400">
              <a:solidFill>
                <a:srgbClr val="FFFF99"/>
              </a:solidFill>
            </a:endParaRPr>
          </a:p>
          <a:p>
            <a:pPr lvl="1">
              <a:spcAft>
                <a:spcPts val="400"/>
              </a:spcAft>
            </a:pPr>
            <a:r>
              <a:rPr lang="en-GB" altLang="en-US" sz="1200">
                <a:solidFill>
                  <a:schemeClr val="bg1"/>
                </a:solidFill>
              </a:rPr>
              <a:t>- Documentation problem</a:t>
            </a:r>
          </a:p>
          <a:p>
            <a:pPr lvl="1">
              <a:lnSpc>
                <a:spcPct val="130000"/>
              </a:lnSpc>
              <a:spcAft>
                <a:spcPts val="400"/>
              </a:spcAft>
            </a:pPr>
            <a:r>
              <a:rPr lang="en-GB" altLang="en-US" sz="1200">
                <a:solidFill>
                  <a:schemeClr val="bg1"/>
                </a:solidFill>
              </a:rPr>
              <a:t>- Link between 3D models and data sets</a:t>
            </a:r>
          </a:p>
          <a:p>
            <a:pPr>
              <a:spcAft>
                <a:spcPts val="400"/>
              </a:spcAft>
            </a:pPr>
            <a:endParaRPr lang="en-GB" altLang="en-US" sz="12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endParaRPr lang="en-GB" altLang="en-US" sz="8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- Interpretative</a:t>
            </a:r>
            <a:r>
              <a:rPr lang="en-GB" altLang="en-US" sz="1400" i="1">
                <a:solidFill>
                  <a:schemeClr val="bg1"/>
                </a:solidFill>
              </a:rPr>
              <a:t> </a:t>
            </a:r>
            <a:r>
              <a:rPr lang="en-GB" altLang="en-US" sz="1400">
                <a:solidFill>
                  <a:schemeClr val="bg1"/>
                </a:solidFill>
              </a:rPr>
              <a:t>visualisation</a:t>
            </a:r>
          </a:p>
          <a:p>
            <a:pPr lvl="1">
              <a:spcAft>
                <a:spcPts val="400"/>
              </a:spcAft>
            </a:pPr>
            <a:endParaRPr lang="en-GB" altLang="en-US" sz="1200">
              <a:solidFill>
                <a:srgbClr val="FFFF99"/>
              </a:solidFill>
            </a:endParaRPr>
          </a:p>
          <a:p>
            <a:pPr>
              <a:spcAft>
                <a:spcPts val="400"/>
              </a:spcAft>
            </a:pPr>
            <a:endParaRPr lang="en-GB" altLang="en-US" sz="1400">
              <a:solidFill>
                <a:srgbClr val="FFFF99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rgbClr val="FFFF99"/>
                </a:solidFill>
              </a:rPr>
              <a:t>- </a:t>
            </a:r>
            <a:r>
              <a:rPr lang="en-GB" altLang="en-US" sz="1400">
                <a:solidFill>
                  <a:schemeClr val="bg1"/>
                </a:solidFill>
              </a:rPr>
              <a:t>Implementation</a:t>
            </a:r>
          </a:p>
          <a:p>
            <a:pPr lvl="1">
              <a:spcAft>
                <a:spcPts val="400"/>
              </a:spcAft>
            </a:pPr>
            <a:endParaRPr lang="en-GB" altLang="en-US" sz="12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endParaRPr lang="en-GB" altLang="en-US" sz="12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endParaRPr lang="en-GB" altLang="en-US" sz="14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- Examples of representation</a:t>
            </a:r>
            <a:endParaRPr lang="pl-PL" altLang="en-US" sz="14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endParaRPr lang="en-GB" altLang="en-US" sz="12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rgbClr val="FFFF99"/>
                </a:solidFill>
              </a:rPr>
              <a:t>- Conclusion</a:t>
            </a:r>
            <a:r>
              <a:rPr lang="en-GB" altLang="en-US" sz="140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3105150" y="3729038"/>
            <a:ext cx="1384300" cy="254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3076575" y="4665663"/>
            <a:ext cx="1384300" cy="254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53" name="Rectangle 15"/>
          <p:cNvSpPr>
            <a:spLocks noChangeArrowheads="1"/>
          </p:cNvSpPr>
          <p:nvPr/>
        </p:nvSpPr>
        <p:spPr bwMode="auto">
          <a:xfrm>
            <a:off x="3076575" y="5243513"/>
            <a:ext cx="1384300" cy="254000"/>
          </a:xfrm>
          <a:prstGeom prst="rect">
            <a:avLst/>
          </a:prstGeom>
          <a:solidFill>
            <a:srgbClr val="A2C2B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254" name="Rectangle 18"/>
          <p:cNvSpPr>
            <a:spLocks noChangeArrowheads="1"/>
          </p:cNvSpPr>
          <p:nvPr/>
        </p:nvSpPr>
        <p:spPr bwMode="auto">
          <a:xfrm>
            <a:off x="7015163" y="393700"/>
            <a:ext cx="1887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Discussion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 rot="-5400000">
            <a:off x="-2204243" y="2926556"/>
            <a:ext cx="556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Initial statement and hypothesis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962650" y="417513"/>
            <a:ext cx="2940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Documentation is our concern.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679825" y="1862138"/>
            <a:ext cx="5138738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00"/>
              </a:spcAft>
            </a:pPr>
            <a:endParaRPr lang="en-GB" altLang="en-US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observation &gt;</a:t>
            </a:r>
          </a:p>
          <a:p>
            <a:pPr lvl="1"/>
            <a:r>
              <a:rPr lang="en-GB" altLang="en-US" sz="1400">
                <a:solidFill>
                  <a:schemeClr val="bg1"/>
                </a:solidFill>
              </a:rPr>
              <a:t>In the field of heritage, a wide proportion of the knowledge is based on documentation and its analysis.</a:t>
            </a:r>
          </a:p>
          <a:p>
            <a:pPr lvl="2"/>
            <a:endParaRPr lang="en-GB" altLang="en-US" sz="140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documentation &gt;</a:t>
            </a:r>
          </a:p>
          <a:p>
            <a:pPr lvl="1"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all the types of materials related to an object </a:t>
            </a:r>
          </a:p>
          <a:p>
            <a:pPr lvl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1400">
                <a:solidFill>
                  <a:schemeClr val="bg1"/>
                </a:solidFill>
              </a:rPr>
              <a:t> </a:t>
            </a:r>
            <a:r>
              <a:rPr lang="en-GB" altLang="en-US" sz="1200">
                <a:solidFill>
                  <a:schemeClr val="bg1"/>
                </a:solidFill>
              </a:rPr>
              <a:t>photography, survey, cartography, expertise, archival texts, … </a:t>
            </a:r>
          </a:p>
          <a:p>
            <a:pPr lvl="1">
              <a:buFontTx/>
              <a:buChar char="•"/>
            </a:pPr>
            <a:r>
              <a:rPr lang="en-GB" altLang="en-US" sz="1200">
                <a:solidFill>
                  <a:schemeClr val="bg1"/>
                </a:solidFill>
              </a:rPr>
              <a:t> raw data, interpreted data</a:t>
            </a:r>
            <a:endParaRPr lang="en-GB" altLang="en-US" sz="2400">
              <a:solidFill>
                <a:srgbClr val="C0C0C0"/>
              </a:solidFill>
            </a:endParaRPr>
          </a:p>
        </p:txBody>
      </p:sp>
      <p:sp>
        <p:nvSpPr>
          <p:cNvPr id="11274" name="Oval 11"/>
          <p:cNvSpPr>
            <a:spLocks noChangeArrowheads="1"/>
          </p:cNvSpPr>
          <p:nvPr/>
        </p:nvSpPr>
        <p:spPr bwMode="auto">
          <a:xfrm>
            <a:off x="1651000" y="5791200"/>
            <a:ext cx="330200" cy="330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1127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/>
          <a:stretch>
            <a:fillRect/>
          </a:stretch>
        </p:blipFill>
        <p:spPr bwMode="auto">
          <a:xfrm>
            <a:off x="1114425" y="317500"/>
            <a:ext cx="1827213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/>
          <a:stretch>
            <a:fillRect/>
          </a:stretch>
        </p:blipFill>
        <p:spPr bwMode="auto">
          <a:xfrm>
            <a:off x="1123950" y="327025"/>
            <a:ext cx="1827213" cy="638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7" name="Oval 12"/>
          <p:cNvSpPr>
            <a:spLocks noChangeArrowheads="1"/>
          </p:cNvSpPr>
          <p:nvPr/>
        </p:nvSpPr>
        <p:spPr bwMode="auto">
          <a:xfrm>
            <a:off x="1685925" y="4551363"/>
            <a:ext cx="889000" cy="889000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78" name="Oval 18"/>
          <p:cNvSpPr>
            <a:spLocks noChangeArrowheads="1"/>
          </p:cNvSpPr>
          <p:nvPr/>
        </p:nvSpPr>
        <p:spPr bwMode="auto">
          <a:xfrm>
            <a:off x="1917700" y="2286000"/>
            <a:ext cx="889000" cy="889000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79" name="Oval 19"/>
          <p:cNvSpPr>
            <a:spLocks noChangeArrowheads="1"/>
          </p:cNvSpPr>
          <p:nvPr/>
        </p:nvSpPr>
        <p:spPr bwMode="auto">
          <a:xfrm>
            <a:off x="1379538" y="4267200"/>
            <a:ext cx="325437" cy="325438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80" name="Oval 20"/>
          <p:cNvSpPr>
            <a:spLocks noChangeArrowheads="1"/>
          </p:cNvSpPr>
          <p:nvPr/>
        </p:nvSpPr>
        <p:spPr bwMode="auto">
          <a:xfrm>
            <a:off x="1428750" y="568325"/>
            <a:ext cx="611188" cy="593725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1281" name="Oval 21"/>
          <p:cNvSpPr>
            <a:spLocks noChangeArrowheads="1"/>
          </p:cNvSpPr>
          <p:nvPr/>
        </p:nvSpPr>
        <p:spPr bwMode="auto">
          <a:xfrm>
            <a:off x="1055688" y="5964238"/>
            <a:ext cx="485775" cy="468312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44" name="Picture 44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5253038"/>
            <a:ext cx="243205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C2B4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8" name="Picture 38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4533900"/>
            <a:ext cx="3338512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873375"/>
            <a:ext cx="290195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5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2295" name="Rectangle 5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2297" name="Rectangle 7"/>
          <p:cNvSpPr>
            <a:spLocks noChangeArrowheads="1"/>
          </p:cNvSpPr>
          <p:nvPr/>
        </p:nvSpPr>
        <p:spPr bwMode="auto">
          <a:xfrm rot="-5400000">
            <a:off x="-2204243" y="2926556"/>
            <a:ext cx="556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Initial statement and hypothesis</a:t>
            </a:r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6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330450"/>
            <a:ext cx="2468562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0E0D2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37"/>
          <p:cNvPicPr>
            <a:picLocks noChangeAspect="1" noChangeArrowheads="1"/>
          </p:cNvPicPr>
          <p:nvPr/>
        </p:nvPicPr>
        <p:blipFill>
          <a:blip r:embed="rId7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23850"/>
            <a:ext cx="18970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41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232400"/>
            <a:ext cx="18732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43" name="Text Box 43"/>
          <p:cNvSpPr txBox="1">
            <a:spLocks noChangeArrowheads="1"/>
          </p:cNvSpPr>
          <p:nvPr/>
        </p:nvSpPr>
        <p:spPr bwMode="auto">
          <a:xfrm>
            <a:off x="7832725" y="5405438"/>
            <a:ext cx="94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/>
              <a:t>analogie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76845" name="Text Box 45"/>
          <p:cNvSpPr txBox="1">
            <a:spLocks noChangeArrowheads="1"/>
          </p:cNvSpPr>
          <p:nvPr/>
        </p:nvSpPr>
        <p:spPr bwMode="auto">
          <a:xfrm>
            <a:off x="1223963" y="4960938"/>
            <a:ext cx="94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/>
              <a:t>analogie</a:t>
            </a:r>
            <a:endParaRPr lang="fr-FR" altLang="en-US" sz="2400">
              <a:latin typeface="Times New Roman" panose="02020603050405020304" pitchFamily="18" charset="0"/>
            </a:endParaRPr>
          </a:p>
        </p:txBody>
      </p:sp>
      <p:sp>
        <p:nvSpPr>
          <p:cNvPr id="12304" name="Rectangle 47"/>
          <p:cNvSpPr>
            <a:spLocks noChangeArrowheads="1"/>
          </p:cNvSpPr>
          <p:nvPr/>
        </p:nvSpPr>
        <p:spPr bwMode="auto">
          <a:xfrm>
            <a:off x="5962650" y="417513"/>
            <a:ext cx="2940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Documentation is our concern.</a:t>
            </a:r>
          </a:p>
        </p:txBody>
      </p:sp>
      <p:sp>
        <p:nvSpPr>
          <p:cNvPr id="12305" name="Text Box 48"/>
          <p:cNvSpPr txBox="1">
            <a:spLocks noChangeArrowheads="1"/>
          </p:cNvSpPr>
          <p:nvPr/>
        </p:nvSpPr>
        <p:spPr bwMode="auto">
          <a:xfrm>
            <a:off x="4359275" y="1712913"/>
            <a:ext cx="445928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- An example of the documentation’s variety : raw data</a:t>
            </a:r>
          </a:p>
          <a:p>
            <a:pPr algn="r"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about Ratusz Krakowski, the old town hall.</a:t>
            </a:r>
          </a:p>
          <a:p>
            <a:pPr algn="r">
              <a:spcAft>
                <a:spcPts val="400"/>
              </a:spcAft>
            </a:pPr>
            <a:endParaRPr lang="en-GB" alt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43" grpId="0" autoUpdateAnimBg="0"/>
      <p:bldP spid="7684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873375"/>
            <a:ext cx="290195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 rot="-5400000">
            <a:off x="-2204243" y="2926556"/>
            <a:ext cx="556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Initial statement and hypothesis</a:t>
            </a: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3605213" y="1144588"/>
            <a:ext cx="55387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00"/>
              </a:spcAft>
            </a:pPr>
            <a:endParaRPr lang="en-GB" altLang="en-US" sz="1400">
              <a:solidFill>
                <a:srgbClr val="FFFF99"/>
              </a:solidFill>
            </a:endParaRPr>
          </a:p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 The more we step back in time   &gt; documentation is less precise </a:t>
            </a:r>
          </a:p>
          <a:p>
            <a:pPr lvl="4"/>
            <a:r>
              <a:rPr lang="en-GB" altLang="en-US" sz="1400">
                <a:solidFill>
                  <a:schemeClr val="bg1"/>
                </a:solidFill>
              </a:rPr>
              <a:t>                &gt; documentation is less numerous</a:t>
            </a:r>
          </a:p>
          <a:p>
            <a:pPr>
              <a:spcAft>
                <a:spcPts val="400"/>
              </a:spcAft>
            </a:pP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13322" name="Picture 13"/>
          <p:cNvPicPr>
            <a:picLocks noChangeAspect="1" noChangeArrowheads="1"/>
          </p:cNvPicPr>
          <p:nvPr/>
        </p:nvPicPr>
        <p:blipFill>
          <a:blip r:embed="rId4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23850"/>
            <a:ext cx="18970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4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5194300"/>
            <a:ext cx="23606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232400"/>
            <a:ext cx="18732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863" name="Group 39"/>
          <p:cNvGrpSpPr>
            <a:grpSpLocks/>
          </p:cNvGrpSpPr>
          <p:nvPr/>
        </p:nvGrpSpPr>
        <p:grpSpPr bwMode="auto">
          <a:xfrm>
            <a:off x="1003300" y="2659063"/>
            <a:ext cx="2505075" cy="3543300"/>
            <a:chOff x="632" y="1675"/>
            <a:chExt cx="1578" cy="2232"/>
          </a:xfrm>
        </p:grpSpPr>
        <p:grpSp>
          <p:nvGrpSpPr>
            <p:cNvPr id="13327" name="Group 38"/>
            <p:cNvGrpSpPr>
              <a:grpSpLocks/>
            </p:cNvGrpSpPr>
            <p:nvPr/>
          </p:nvGrpSpPr>
          <p:grpSpPr bwMode="auto">
            <a:xfrm>
              <a:off x="969" y="1675"/>
              <a:ext cx="1241" cy="2232"/>
              <a:chOff x="969" y="1675"/>
              <a:chExt cx="1241" cy="2232"/>
            </a:xfrm>
          </p:grpSpPr>
          <p:sp>
            <p:nvSpPr>
              <p:cNvPr id="13344" name="Line 17"/>
              <p:cNvSpPr>
                <a:spLocks noChangeShapeType="1"/>
              </p:cNvSpPr>
              <p:nvPr/>
            </p:nvSpPr>
            <p:spPr bwMode="auto">
              <a:xfrm>
                <a:off x="1992" y="1973"/>
                <a:ext cx="0" cy="1934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5" name="Text Box 18"/>
              <p:cNvSpPr txBox="1">
                <a:spLocks noChangeArrowheads="1"/>
              </p:cNvSpPr>
              <p:nvPr/>
            </p:nvSpPr>
            <p:spPr bwMode="auto">
              <a:xfrm>
                <a:off x="1914" y="1797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en-US" b="1">
                    <a:solidFill>
                      <a:srgbClr val="993300"/>
                    </a:solidFill>
                    <a:latin typeface="Times New Roman" panose="02020603050405020304" pitchFamily="18" charset="0"/>
                  </a:rPr>
                  <a:t>t</a:t>
                </a:r>
                <a:endParaRPr lang="fr-FR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46" name="Oval 19"/>
              <p:cNvSpPr>
                <a:spLocks noChangeArrowheads="1"/>
              </p:cNvSpPr>
              <p:nvPr/>
            </p:nvSpPr>
            <p:spPr bwMode="auto">
              <a:xfrm>
                <a:off x="1783" y="1675"/>
                <a:ext cx="427" cy="427"/>
              </a:xfrm>
              <a:prstGeom prst="ellips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3347" name="AutoShape 20"/>
              <p:cNvSpPr>
                <a:spLocks noChangeArrowheads="1"/>
              </p:cNvSpPr>
              <p:nvPr/>
            </p:nvSpPr>
            <p:spPr bwMode="auto">
              <a:xfrm rot="10800000">
                <a:off x="969" y="1973"/>
                <a:ext cx="835" cy="1928"/>
              </a:xfrm>
              <a:prstGeom prst="triangle">
                <a:avLst>
                  <a:gd name="adj" fmla="val 50000"/>
                </a:avLst>
              </a:prstGeom>
              <a:solidFill>
                <a:srgbClr val="993300"/>
              </a:solidFill>
              <a:ln w="952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3348" name="Text Box 21"/>
              <p:cNvSpPr txBox="1">
                <a:spLocks noChangeArrowheads="1"/>
              </p:cNvSpPr>
              <p:nvPr/>
            </p:nvSpPr>
            <p:spPr bwMode="auto">
              <a:xfrm>
                <a:off x="1089" y="1786"/>
                <a:ext cx="58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en-US" b="1">
                    <a:solidFill>
                      <a:srgbClr val="993300"/>
                    </a:solidFill>
                    <a:latin typeface="Times New Roman" panose="02020603050405020304" pitchFamily="18" charset="0"/>
                  </a:rPr>
                  <a:t>données</a:t>
                </a:r>
                <a:r>
                  <a:rPr lang="fr-FR" altLang="en-US" b="1">
                    <a:solidFill>
                      <a:srgbClr val="663300"/>
                    </a:solidFill>
                    <a:latin typeface="Times New Roman" panose="02020603050405020304" pitchFamily="18" charset="0"/>
                  </a:rPr>
                  <a:t> </a:t>
                </a:r>
                <a:endParaRPr lang="fr-FR" altLang="en-US" sz="2400">
                  <a:solidFill>
                    <a:srgbClr val="6633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3328" name="Rectangle 22"/>
            <p:cNvSpPr>
              <a:spLocks noChangeArrowheads="1"/>
            </p:cNvSpPr>
            <p:nvPr/>
          </p:nvSpPr>
          <p:spPr bwMode="auto">
            <a:xfrm>
              <a:off x="677" y="2822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29" name="Rectangle 23"/>
            <p:cNvSpPr>
              <a:spLocks noChangeArrowheads="1"/>
            </p:cNvSpPr>
            <p:nvPr/>
          </p:nvSpPr>
          <p:spPr bwMode="auto">
            <a:xfrm>
              <a:off x="690" y="2280"/>
              <a:ext cx="1200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0" name="Rectangle 24"/>
            <p:cNvSpPr>
              <a:spLocks noChangeArrowheads="1"/>
            </p:cNvSpPr>
            <p:nvPr/>
          </p:nvSpPr>
          <p:spPr bwMode="auto">
            <a:xfrm>
              <a:off x="644" y="2996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1" name="Rectangle 25"/>
            <p:cNvSpPr>
              <a:spLocks noChangeArrowheads="1"/>
            </p:cNvSpPr>
            <p:nvPr/>
          </p:nvSpPr>
          <p:spPr bwMode="auto">
            <a:xfrm>
              <a:off x="648" y="3053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2" name="Rectangle 26"/>
            <p:cNvSpPr>
              <a:spLocks noChangeArrowheads="1"/>
            </p:cNvSpPr>
            <p:nvPr/>
          </p:nvSpPr>
          <p:spPr bwMode="auto">
            <a:xfrm>
              <a:off x="632" y="3298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3" name="Rectangle 27"/>
            <p:cNvSpPr>
              <a:spLocks noChangeArrowheads="1"/>
            </p:cNvSpPr>
            <p:nvPr/>
          </p:nvSpPr>
          <p:spPr bwMode="auto">
            <a:xfrm>
              <a:off x="676" y="3614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4" name="Rectangle 28"/>
            <p:cNvSpPr>
              <a:spLocks noChangeArrowheads="1"/>
            </p:cNvSpPr>
            <p:nvPr/>
          </p:nvSpPr>
          <p:spPr bwMode="auto">
            <a:xfrm>
              <a:off x="662" y="3542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5" name="Rectangle 29"/>
            <p:cNvSpPr>
              <a:spLocks noChangeArrowheads="1"/>
            </p:cNvSpPr>
            <p:nvPr/>
          </p:nvSpPr>
          <p:spPr bwMode="auto">
            <a:xfrm>
              <a:off x="710" y="2146"/>
              <a:ext cx="1200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6" name="Rectangle 30"/>
            <p:cNvSpPr>
              <a:spLocks noChangeArrowheads="1"/>
            </p:cNvSpPr>
            <p:nvPr/>
          </p:nvSpPr>
          <p:spPr bwMode="auto">
            <a:xfrm>
              <a:off x="654" y="3121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7" name="Rectangle 31"/>
            <p:cNvSpPr>
              <a:spLocks noChangeArrowheads="1"/>
            </p:cNvSpPr>
            <p:nvPr/>
          </p:nvSpPr>
          <p:spPr bwMode="auto">
            <a:xfrm>
              <a:off x="653" y="3096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8" name="Rectangle 32"/>
            <p:cNvSpPr>
              <a:spLocks noChangeArrowheads="1"/>
            </p:cNvSpPr>
            <p:nvPr/>
          </p:nvSpPr>
          <p:spPr bwMode="auto">
            <a:xfrm>
              <a:off x="632" y="3399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39" name="Rectangle 33"/>
            <p:cNvSpPr>
              <a:spLocks noChangeArrowheads="1"/>
            </p:cNvSpPr>
            <p:nvPr/>
          </p:nvSpPr>
          <p:spPr bwMode="auto">
            <a:xfrm>
              <a:off x="641" y="3754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40" name="Rectangle 34"/>
            <p:cNvSpPr>
              <a:spLocks noChangeArrowheads="1"/>
            </p:cNvSpPr>
            <p:nvPr/>
          </p:nvSpPr>
          <p:spPr bwMode="auto">
            <a:xfrm>
              <a:off x="673" y="2487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41" name="Rectangle 35"/>
            <p:cNvSpPr>
              <a:spLocks noChangeArrowheads="1"/>
            </p:cNvSpPr>
            <p:nvPr/>
          </p:nvSpPr>
          <p:spPr bwMode="auto">
            <a:xfrm>
              <a:off x="669" y="2645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42" name="Rectangle 36"/>
            <p:cNvSpPr>
              <a:spLocks noChangeArrowheads="1"/>
            </p:cNvSpPr>
            <p:nvPr/>
          </p:nvSpPr>
          <p:spPr bwMode="auto">
            <a:xfrm>
              <a:off x="668" y="2702"/>
              <a:ext cx="1200" cy="8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343" name="Rectangle 37"/>
            <p:cNvSpPr>
              <a:spLocks noChangeArrowheads="1"/>
            </p:cNvSpPr>
            <p:nvPr/>
          </p:nvSpPr>
          <p:spPr bwMode="auto">
            <a:xfrm>
              <a:off x="681" y="2377"/>
              <a:ext cx="1200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</p:grpSp>
      <p:sp>
        <p:nvSpPr>
          <p:cNvPr id="13326" name="Rectangle 40"/>
          <p:cNvSpPr>
            <a:spLocks noChangeArrowheads="1"/>
          </p:cNvSpPr>
          <p:nvPr/>
        </p:nvSpPr>
        <p:spPr bwMode="auto">
          <a:xfrm>
            <a:off x="5962650" y="417513"/>
            <a:ext cx="2940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Documentation is our concern.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19083" b="-116"/>
          <a:stretch>
            <a:fillRect/>
          </a:stretch>
        </p:blipFill>
        <p:spPr bwMode="auto">
          <a:xfrm>
            <a:off x="36513" y="31750"/>
            <a:ext cx="601662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6875" y="217488"/>
            <a:ext cx="365125" cy="65119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15900" y="147638"/>
            <a:ext cx="692150" cy="646112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 rot="-5400000">
            <a:off x="-1212055" y="3745706"/>
            <a:ext cx="4081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b="1">
                <a:solidFill>
                  <a:srgbClr val="5F5F5F"/>
                </a:solidFill>
              </a:rPr>
              <a:t>UMR  CNRS/MCC  694  MAP -  Marseilles - F</a:t>
            </a:r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 rot="-5400000">
            <a:off x="-2204243" y="2926556"/>
            <a:ext cx="556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>
                <a:solidFill>
                  <a:srgbClr val="333333"/>
                </a:solidFill>
              </a:rPr>
              <a:t>Initial statement and hypothesis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127125" y="322263"/>
            <a:ext cx="7953375" cy="74453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70000"/>
            <a:ext cx="1892300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0E0D2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763963"/>
            <a:ext cx="2816225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0E0D2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387725"/>
            <a:ext cx="1941512" cy="24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0E0D2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84" name="Group 16"/>
          <p:cNvGrpSpPr>
            <a:grpSpLocks/>
          </p:cNvGrpSpPr>
          <p:nvPr/>
        </p:nvGrpSpPr>
        <p:grpSpPr bwMode="auto">
          <a:xfrm>
            <a:off x="1098550" y="1244600"/>
            <a:ext cx="8007350" cy="5322888"/>
            <a:chOff x="692" y="784"/>
            <a:chExt cx="5044" cy="3353"/>
          </a:xfrm>
        </p:grpSpPr>
        <p:pic>
          <p:nvPicPr>
            <p:cNvPr id="14350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" y="1596"/>
              <a:ext cx="3147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D2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51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" y="784"/>
              <a:ext cx="2110" cy="1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D2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52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" y="2310"/>
              <a:ext cx="1827" cy="1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D2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348" name="Text Box 18"/>
          <p:cNvSpPr txBox="1">
            <a:spLocks noChangeArrowheads="1"/>
          </p:cNvSpPr>
          <p:nvPr/>
        </p:nvSpPr>
        <p:spPr bwMode="auto">
          <a:xfrm>
            <a:off x="5194300" y="1501775"/>
            <a:ext cx="212407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400"/>
              </a:spcAft>
            </a:pPr>
            <a:r>
              <a:rPr lang="en-GB" altLang="en-US" sz="1400">
                <a:solidFill>
                  <a:schemeClr val="bg1"/>
                </a:solidFill>
              </a:rPr>
              <a:t>- A step of interpretation </a:t>
            </a:r>
          </a:p>
          <a:p>
            <a:pPr>
              <a:spcAft>
                <a:spcPts val="400"/>
              </a:spcAft>
            </a:pP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14349" name="Rectangle 22"/>
          <p:cNvSpPr>
            <a:spLocks noChangeArrowheads="1"/>
          </p:cNvSpPr>
          <p:nvPr/>
        </p:nvSpPr>
        <p:spPr bwMode="auto">
          <a:xfrm>
            <a:off x="5962650" y="417513"/>
            <a:ext cx="2940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GB" altLang="en-US">
              <a:solidFill>
                <a:schemeClr val="bg1"/>
              </a:solidFill>
            </a:endParaRPr>
          </a:p>
          <a:p>
            <a:pPr algn="r"/>
            <a:r>
              <a:rPr lang="en-GB" altLang="en-US">
                <a:solidFill>
                  <a:schemeClr val="bg1"/>
                </a:solidFill>
              </a:rPr>
              <a:t>Documentation is our concern.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2C2B4"/>
        </a:solidFill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2C2B4"/>
        </a:solidFill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1285</Words>
  <Application>Microsoft Office PowerPoint</Application>
  <PresentationFormat>Affichage à l'écran (4:3)</PresentationFormat>
  <Paragraphs>358</Paragraphs>
  <Slides>28</Slides>
  <Notes>15</Notes>
  <HiddenSlides>0</HiddenSlides>
  <MMClips>1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Tahoma</vt:lpstr>
      <vt:lpstr>Thème Office</vt:lpstr>
      <vt:lpstr>Document Microsoft Word 97 - 2003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GAMSAU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Administrateur</dc:creator>
  <cp:lastModifiedBy>Iwona Dudek</cp:lastModifiedBy>
  <cp:revision>152</cp:revision>
  <dcterms:created xsi:type="dcterms:W3CDTF">2003-11-24T20:21:28Z</dcterms:created>
  <dcterms:modified xsi:type="dcterms:W3CDTF">2024-05-28T14:06:31Z</dcterms:modified>
</cp:coreProperties>
</file>